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3" r:id="rId7"/>
    <p:sldId id="265" r:id="rId8"/>
    <p:sldId id="266" r:id="rId9"/>
    <p:sldId id="267" r:id="rId10"/>
    <p:sldId id="269" r:id="rId11"/>
    <p:sldId id="270" r:id="rId12"/>
    <p:sldId id="271" r:id="rId13"/>
    <p:sldId id="272"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0" autoAdjust="0"/>
    <p:restoredTop sz="94660"/>
  </p:normalViewPr>
  <p:slideViewPr>
    <p:cSldViewPr>
      <p:cViewPr varScale="1">
        <p:scale>
          <a:sx n="60" d="100"/>
          <a:sy n="60" d="100"/>
        </p:scale>
        <p:origin x="-73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AD073B-9F9F-400A-9C99-51A0E6A83510}" type="datetimeFigureOut">
              <a:rPr lang="fr-FR" smtClean="0"/>
              <a:t>13/11/2015</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4BC2D7-1060-48B2-969D-4C286DA6D41A}" type="slidenum">
              <a:rPr lang="fr-FR" smtClean="0"/>
              <a:t>‹N°›</a:t>
            </a:fld>
            <a:endParaRPr lang="fr-FR" dirty="0"/>
          </a:p>
        </p:txBody>
      </p:sp>
    </p:spTree>
    <p:extLst>
      <p:ext uri="{BB962C8B-B14F-4D97-AF65-F5344CB8AC3E}">
        <p14:creationId xmlns:p14="http://schemas.microsoft.com/office/powerpoint/2010/main" val="3472094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r>
              <a:rPr lang="fr-FR" smtClean="0"/>
              <a:t>14/11/2015</a:t>
            </a:r>
            <a:endParaRPr lang="fr-FR" dirty="0"/>
          </a:p>
        </p:txBody>
      </p:sp>
      <p:sp>
        <p:nvSpPr>
          <p:cNvPr id="5" name="Espace réservé du pied de page 4"/>
          <p:cNvSpPr>
            <a:spLocks noGrp="1"/>
          </p:cNvSpPr>
          <p:nvPr>
            <p:ph type="ftr" sz="quarter" idx="11"/>
          </p:nvPr>
        </p:nvSpPr>
        <p:spPr/>
        <p:txBody>
          <a:bodyPr/>
          <a:lstStyle/>
          <a:p>
            <a:r>
              <a:rPr lang="fr-FR" dirty="0" smtClean="0"/>
              <a:t>Jean-Yves SALIOU</a:t>
            </a:r>
            <a:endParaRPr lang="fr-FR" dirty="0"/>
          </a:p>
        </p:txBody>
      </p:sp>
      <p:sp>
        <p:nvSpPr>
          <p:cNvPr id="6" name="Espace réservé du numéro de diapositive 5"/>
          <p:cNvSpPr>
            <a:spLocks noGrp="1"/>
          </p:cNvSpPr>
          <p:nvPr>
            <p:ph type="sldNum" sz="quarter" idx="12"/>
          </p:nvPr>
        </p:nvSpPr>
        <p:spPr/>
        <p:txBody>
          <a:bodyPr/>
          <a:lstStyle/>
          <a:p>
            <a:fld id="{3CA64052-1A22-492B-BD34-F429DA595685}" type="slidenum">
              <a:rPr lang="fr-FR" smtClean="0"/>
              <a:t>‹N°›</a:t>
            </a:fld>
            <a:endParaRPr lang="fr-FR" dirty="0"/>
          </a:p>
        </p:txBody>
      </p:sp>
    </p:spTree>
    <p:extLst>
      <p:ext uri="{BB962C8B-B14F-4D97-AF65-F5344CB8AC3E}">
        <p14:creationId xmlns:p14="http://schemas.microsoft.com/office/powerpoint/2010/main" val="3671650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14/11/2015</a:t>
            </a:r>
            <a:endParaRPr lang="fr-FR" dirty="0"/>
          </a:p>
        </p:txBody>
      </p:sp>
      <p:sp>
        <p:nvSpPr>
          <p:cNvPr id="5" name="Espace réservé du pied de page 4"/>
          <p:cNvSpPr>
            <a:spLocks noGrp="1"/>
          </p:cNvSpPr>
          <p:nvPr>
            <p:ph type="ftr" sz="quarter" idx="11"/>
          </p:nvPr>
        </p:nvSpPr>
        <p:spPr/>
        <p:txBody>
          <a:bodyPr/>
          <a:lstStyle/>
          <a:p>
            <a:r>
              <a:rPr lang="fr-FR" dirty="0" smtClean="0"/>
              <a:t>Jean-Yves SALIOU</a:t>
            </a:r>
            <a:endParaRPr lang="fr-FR" dirty="0"/>
          </a:p>
        </p:txBody>
      </p:sp>
      <p:sp>
        <p:nvSpPr>
          <p:cNvPr id="6" name="Espace réservé du numéro de diapositive 5"/>
          <p:cNvSpPr>
            <a:spLocks noGrp="1"/>
          </p:cNvSpPr>
          <p:nvPr>
            <p:ph type="sldNum" sz="quarter" idx="12"/>
          </p:nvPr>
        </p:nvSpPr>
        <p:spPr/>
        <p:txBody>
          <a:bodyPr/>
          <a:lstStyle/>
          <a:p>
            <a:fld id="{3CA64052-1A22-492B-BD34-F429DA595685}" type="slidenum">
              <a:rPr lang="fr-FR" smtClean="0"/>
              <a:t>‹N°›</a:t>
            </a:fld>
            <a:endParaRPr lang="fr-FR" dirty="0"/>
          </a:p>
        </p:txBody>
      </p:sp>
    </p:spTree>
    <p:extLst>
      <p:ext uri="{BB962C8B-B14F-4D97-AF65-F5344CB8AC3E}">
        <p14:creationId xmlns:p14="http://schemas.microsoft.com/office/powerpoint/2010/main" val="3275488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14/11/2015</a:t>
            </a:r>
            <a:endParaRPr lang="fr-FR" dirty="0"/>
          </a:p>
        </p:txBody>
      </p:sp>
      <p:sp>
        <p:nvSpPr>
          <p:cNvPr id="5" name="Espace réservé du pied de page 4"/>
          <p:cNvSpPr>
            <a:spLocks noGrp="1"/>
          </p:cNvSpPr>
          <p:nvPr>
            <p:ph type="ftr" sz="quarter" idx="11"/>
          </p:nvPr>
        </p:nvSpPr>
        <p:spPr/>
        <p:txBody>
          <a:bodyPr/>
          <a:lstStyle/>
          <a:p>
            <a:r>
              <a:rPr lang="fr-FR" dirty="0" smtClean="0"/>
              <a:t>Jean-Yves SALIOU</a:t>
            </a:r>
            <a:endParaRPr lang="fr-FR" dirty="0"/>
          </a:p>
        </p:txBody>
      </p:sp>
      <p:sp>
        <p:nvSpPr>
          <p:cNvPr id="6" name="Espace réservé du numéro de diapositive 5"/>
          <p:cNvSpPr>
            <a:spLocks noGrp="1"/>
          </p:cNvSpPr>
          <p:nvPr>
            <p:ph type="sldNum" sz="quarter" idx="12"/>
          </p:nvPr>
        </p:nvSpPr>
        <p:spPr/>
        <p:txBody>
          <a:bodyPr/>
          <a:lstStyle/>
          <a:p>
            <a:fld id="{3CA64052-1A22-492B-BD34-F429DA595685}" type="slidenum">
              <a:rPr lang="fr-FR" smtClean="0"/>
              <a:t>‹N°›</a:t>
            </a:fld>
            <a:endParaRPr lang="fr-FR" dirty="0"/>
          </a:p>
        </p:txBody>
      </p:sp>
    </p:spTree>
    <p:extLst>
      <p:ext uri="{BB962C8B-B14F-4D97-AF65-F5344CB8AC3E}">
        <p14:creationId xmlns:p14="http://schemas.microsoft.com/office/powerpoint/2010/main" val="4169302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14/11/2015</a:t>
            </a:r>
            <a:endParaRPr lang="fr-FR" dirty="0"/>
          </a:p>
        </p:txBody>
      </p:sp>
      <p:sp>
        <p:nvSpPr>
          <p:cNvPr id="5" name="Espace réservé du pied de page 4"/>
          <p:cNvSpPr>
            <a:spLocks noGrp="1"/>
          </p:cNvSpPr>
          <p:nvPr>
            <p:ph type="ftr" sz="quarter" idx="11"/>
          </p:nvPr>
        </p:nvSpPr>
        <p:spPr/>
        <p:txBody>
          <a:bodyPr/>
          <a:lstStyle/>
          <a:p>
            <a:r>
              <a:rPr lang="fr-FR" dirty="0" smtClean="0"/>
              <a:t>Jean-Yves SALIOU</a:t>
            </a:r>
            <a:endParaRPr lang="fr-FR" dirty="0"/>
          </a:p>
        </p:txBody>
      </p:sp>
      <p:sp>
        <p:nvSpPr>
          <p:cNvPr id="6" name="Espace réservé du numéro de diapositive 5"/>
          <p:cNvSpPr>
            <a:spLocks noGrp="1"/>
          </p:cNvSpPr>
          <p:nvPr>
            <p:ph type="sldNum" sz="quarter" idx="12"/>
          </p:nvPr>
        </p:nvSpPr>
        <p:spPr/>
        <p:txBody>
          <a:bodyPr/>
          <a:lstStyle/>
          <a:p>
            <a:fld id="{3CA64052-1A22-492B-BD34-F429DA595685}" type="slidenum">
              <a:rPr lang="fr-FR" smtClean="0"/>
              <a:t>‹N°›</a:t>
            </a:fld>
            <a:endParaRPr lang="fr-FR" dirty="0"/>
          </a:p>
        </p:txBody>
      </p:sp>
    </p:spTree>
    <p:extLst>
      <p:ext uri="{BB962C8B-B14F-4D97-AF65-F5344CB8AC3E}">
        <p14:creationId xmlns:p14="http://schemas.microsoft.com/office/powerpoint/2010/main" val="2983430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r>
              <a:rPr lang="fr-FR" smtClean="0"/>
              <a:t>14/11/2015</a:t>
            </a:r>
            <a:endParaRPr lang="fr-FR" dirty="0"/>
          </a:p>
        </p:txBody>
      </p:sp>
      <p:sp>
        <p:nvSpPr>
          <p:cNvPr id="5" name="Espace réservé du pied de page 4"/>
          <p:cNvSpPr>
            <a:spLocks noGrp="1"/>
          </p:cNvSpPr>
          <p:nvPr>
            <p:ph type="ftr" sz="quarter" idx="11"/>
          </p:nvPr>
        </p:nvSpPr>
        <p:spPr/>
        <p:txBody>
          <a:bodyPr/>
          <a:lstStyle/>
          <a:p>
            <a:r>
              <a:rPr lang="fr-FR" dirty="0" smtClean="0"/>
              <a:t>Jean-Yves SALIOU</a:t>
            </a:r>
            <a:endParaRPr lang="fr-FR" dirty="0"/>
          </a:p>
        </p:txBody>
      </p:sp>
      <p:sp>
        <p:nvSpPr>
          <p:cNvPr id="6" name="Espace réservé du numéro de diapositive 5"/>
          <p:cNvSpPr>
            <a:spLocks noGrp="1"/>
          </p:cNvSpPr>
          <p:nvPr>
            <p:ph type="sldNum" sz="quarter" idx="12"/>
          </p:nvPr>
        </p:nvSpPr>
        <p:spPr/>
        <p:txBody>
          <a:bodyPr/>
          <a:lstStyle/>
          <a:p>
            <a:fld id="{3CA64052-1A22-492B-BD34-F429DA595685}" type="slidenum">
              <a:rPr lang="fr-FR" smtClean="0"/>
              <a:t>‹N°›</a:t>
            </a:fld>
            <a:endParaRPr lang="fr-FR" dirty="0"/>
          </a:p>
        </p:txBody>
      </p:sp>
    </p:spTree>
    <p:extLst>
      <p:ext uri="{BB962C8B-B14F-4D97-AF65-F5344CB8AC3E}">
        <p14:creationId xmlns:p14="http://schemas.microsoft.com/office/powerpoint/2010/main" val="3079555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14/11/2015</a:t>
            </a:r>
            <a:endParaRPr lang="fr-FR" dirty="0"/>
          </a:p>
        </p:txBody>
      </p:sp>
      <p:sp>
        <p:nvSpPr>
          <p:cNvPr id="6" name="Espace réservé du pied de page 5"/>
          <p:cNvSpPr>
            <a:spLocks noGrp="1"/>
          </p:cNvSpPr>
          <p:nvPr>
            <p:ph type="ftr" sz="quarter" idx="11"/>
          </p:nvPr>
        </p:nvSpPr>
        <p:spPr/>
        <p:txBody>
          <a:bodyPr/>
          <a:lstStyle/>
          <a:p>
            <a:r>
              <a:rPr lang="fr-FR" dirty="0" smtClean="0"/>
              <a:t>Jean-Yves SALIOU</a:t>
            </a:r>
            <a:endParaRPr lang="fr-FR" dirty="0"/>
          </a:p>
        </p:txBody>
      </p:sp>
      <p:sp>
        <p:nvSpPr>
          <p:cNvPr id="7" name="Espace réservé du numéro de diapositive 6"/>
          <p:cNvSpPr>
            <a:spLocks noGrp="1"/>
          </p:cNvSpPr>
          <p:nvPr>
            <p:ph type="sldNum" sz="quarter" idx="12"/>
          </p:nvPr>
        </p:nvSpPr>
        <p:spPr/>
        <p:txBody>
          <a:bodyPr/>
          <a:lstStyle/>
          <a:p>
            <a:fld id="{3CA64052-1A22-492B-BD34-F429DA595685}" type="slidenum">
              <a:rPr lang="fr-FR" smtClean="0"/>
              <a:t>‹N°›</a:t>
            </a:fld>
            <a:endParaRPr lang="fr-FR" dirty="0"/>
          </a:p>
        </p:txBody>
      </p:sp>
    </p:spTree>
    <p:extLst>
      <p:ext uri="{BB962C8B-B14F-4D97-AF65-F5344CB8AC3E}">
        <p14:creationId xmlns:p14="http://schemas.microsoft.com/office/powerpoint/2010/main" val="255813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14/11/2015</a:t>
            </a:r>
            <a:endParaRPr lang="fr-FR" dirty="0"/>
          </a:p>
        </p:txBody>
      </p:sp>
      <p:sp>
        <p:nvSpPr>
          <p:cNvPr id="8" name="Espace réservé du pied de page 7"/>
          <p:cNvSpPr>
            <a:spLocks noGrp="1"/>
          </p:cNvSpPr>
          <p:nvPr>
            <p:ph type="ftr" sz="quarter" idx="11"/>
          </p:nvPr>
        </p:nvSpPr>
        <p:spPr/>
        <p:txBody>
          <a:bodyPr/>
          <a:lstStyle/>
          <a:p>
            <a:r>
              <a:rPr lang="fr-FR" dirty="0" smtClean="0"/>
              <a:t>Jean-Yves SALIOU</a:t>
            </a:r>
            <a:endParaRPr lang="fr-FR" dirty="0"/>
          </a:p>
        </p:txBody>
      </p:sp>
      <p:sp>
        <p:nvSpPr>
          <p:cNvPr id="9" name="Espace réservé du numéro de diapositive 8"/>
          <p:cNvSpPr>
            <a:spLocks noGrp="1"/>
          </p:cNvSpPr>
          <p:nvPr>
            <p:ph type="sldNum" sz="quarter" idx="12"/>
          </p:nvPr>
        </p:nvSpPr>
        <p:spPr/>
        <p:txBody>
          <a:bodyPr/>
          <a:lstStyle/>
          <a:p>
            <a:fld id="{3CA64052-1A22-492B-BD34-F429DA595685}" type="slidenum">
              <a:rPr lang="fr-FR" smtClean="0"/>
              <a:t>‹N°›</a:t>
            </a:fld>
            <a:endParaRPr lang="fr-FR" dirty="0"/>
          </a:p>
        </p:txBody>
      </p:sp>
    </p:spTree>
    <p:extLst>
      <p:ext uri="{BB962C8B-B14F-4D97-AF65-F5344CB8AC3E}">
        <p14:creationId xmlns:p14="http://schemas.microsoft.com/office/powerpoint/2010/main" val="467347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fr-FR" smtClean="0"/>
              <a:t>14/11/2015</a:t>
            </a:r>
            <a:endParaRPr lang="fr-FR" dirty="0"/>
          </a:p>
        </p:txBody>
      </p:sp>
      <p:sp>
        <p:nvSpPr>
          <p:cNvPr id="4" name="Espace réservé du pied de page 3"/>
          <p:cNvSpPr>
            <a:spLocks noGrp="1"/>
          </p:cNvSpPr>
          <p:nvPr>
            <p:ph type="ftr" sz="quarter" idx="11"/>
          </p:nvPr>
        </p:nvSpPr>
        <p:spPr/>
        <p:txBody>
          <a:bodyPr/>
          <a:lstStyle/>
          <a:p>
            <a:r>
              <a:rPr lang="fr-FR" dirty="0" smtClean="0"/>
              <a:t>Jean-Yves SALIOU</a:t>
            </a:r>
            <a:endParaRPr lang="fr-FR" dirty="0"/>
          </a:p>
        </p:txBody>
      </p:sp>
      <p:sp>
        <p:nvSpPr>
          <p:cNvPr id="5" name="Espace réservé du numéro de diapositive 4"/>
          <p:cNvSpPr>
            <a:spLocks noGrp="1"/>
          </p:cNvSpPr>
          <p:nvPr>
            <p:ph type="sldNum" sz="quarter" idx="12"/>
          </p:nvPr>
        </p:nvSpPr>
        <p:spPr/>
        <p:txBody>
          <a:bodyPr/>
          <a:lstStyle/>
          <a:p>
            <a:fld id="{3CA64052-1A22-492B-BD34-F429DA595685}" type="slidenum">
              <a:rPr lang="fr-FR" smtClean="0"/>
              <a:t>‹N°›</a:t>
            </a:fld>
            <a:endParaRPr lang="fr-FR" dirty="0"/>
          </a:p>
        </p:txBody>
      </p:sp>
    </p:spTree>
    <p:extLst>
      <p:ext uri="{BB962C8B-B14F-4D97-AF65-F5344CB8AC3E}">
        <p14:creationId xmlns:p14="http://schemas.microsoft.com/office/powerpoint/2010/main" val="3110664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14/11/2015</a:t>
            </a:r>
            <a:endParaRPr lang="fr-FR" dirty="0"/>
          </a:p>
        </p:txBody>
      </p:sp>
      <p:sp>
        <p:nvSpPr>
          <p:cNvPr id="3" name="Espace réservé du pied de page 2"/>
          <p:cNvSpPr>
            <a:spLocks noGrp="1"/>
          </p:cNvSpPr>
          <p:nvPr>
            <p:ph type="ftr" sz="quarter" idx="11"/>
          </p:nvPr>
        </p:nvSpPr>
        <p:spPr/>
        <p:txBody>
          <a:bodyPr/>
          <a:lstStyle/>
          <a:p>
            <a:r>
              <a:rPr lang="fr-FR" dirty="0" smtClean="0"/>
              <a:t>Jean-Yves SALIOU</a:t>
            </a:r>
            <a:endParaRPr lang="fr-FR" dirty="0"/>
          </a:p>
        </p:txBody>
      </p:sp>
      <p:sp>
        <p:nvSpPr>
          <p:cNvPr id="4" name="Espace réservé du numéro de diapositive 3"/>
          <p:cNvSpPr>
            <a:spLocks noGrp="1"/>
          </p:cNvSpPr>
          <p:nvPr>
            <p:ph type="sldNum" sz="quarter" idx="12"/>
          </p:nvPr>
        </p:nvSpPr>
        <p:spPr/>
        <p:txBody>
          <a:bodyPr/>
          <a:lstStyle/>
          <a:p>
            <a:fld id="{3CA64052-1A22-492B-BD34-F429DA595685}" type="slidenum">
              <a:rPr lang="fr-FR" smtClean="0"/>
              <a:t>‹N°›</a:t>
            </a:fld>
            <a:endParaRPr lang="fr-FR" dirty="0"/>
          </a:p>
        </p:txBody>
      </p:sp>
    </p:spTree>
    <p:extLst>
      <p:ext uri="{BB962C8B-B14F-4D97-AF65-F5344CB8AC3E}">
        <p14:creationId xmlns:p14="http://schemas.microsoft.com/office/powerpoint/2010/main" val="3627796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14/11/2015</a:t>
            </a:r>
            <a:endParaRPr lang="fr-FR" dirty="0"/>
          </a:p>
        </p:txBody>
      </p:sp>
      <p:sp>
        <p:nvSpPr>
          <p:cNvPr id="6" name="Espace réservé du pied de page 5"/>
          <p:cNvSpPr>
            <a:spLocks noGrp="1"/>
          </p:cNvSpPr>
          <p:nvPr>
            <p:ph type="ftr" sz="quarter" idx="11"/>
          </p:nvPr>
        </p:nvSpPr>
        <p:spPr/>
        <p:txBody>
          <a:bodyPr/>
          <a:lstStyle/>
          <a:p>
            <a:r>
              <a:rPr lang="fr-FR" dirty="0" smtClean="0"/>
              <a:t>Jean-Yves SALIOU</a:t>
            </a:r>
            <a:endParaRPr lang="fr-FR" dirty="0"/>
          </a:p>
        </p:txBody>
      </p:sp>
      <p:sp>
        <p:nvSpPr>
          <p:cNvPr id="7" name="Espace réservé du numéro de diapositive 6"/>
          <p:cNvSpPr>
            <a:spLocks noGrp="1"/>
          </p:cNvSpPr>
          <p:nvPr>
            <p:ph type="sldNum" sz="quarter" idx="12"/>
          </p:nvPr>
        </p:nvSpPr>
        <p:spPr/>
        <p:txBody>
          <a:bodyPr/>
          <a:lstStyle/>
          <a:p>
            <a:fld id="{3CA64052-1A22-492B-BD34-F429DA595685}" type="slidenum">
              <a:rPr lang="fr-FR" smtClean="0"/>
              <a:t>‹N°›</a:t>
            </a:fld>
            <a:endParaRPr lang="fr-FR" dirty="0"/>
          </a:p>
        </p:txBody>
      </p:sp>
    </p:spTree>
    <p:extLst>
      <p:ext uri="{BB962C8B-B14F-4D97-AF65-F5344CB8AC3E}">
        <p14:creationId xmlns:p14="http://schemas.microsoft.com/office/powerpoint/2010/main" val="4012563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r>
              <a:rPr lang="fr-FR" smtClean="0"/>
              <a:t>14/11/2015</a:t>
            </a:r>
            <a:endParaRPr lang="fr-FR" dirty="0"/>
          </a:p>
        </p:txBody>
      </p:sp>
      <p:sp>
        <p:nvSpPr>
          <p:cNvPr id="6" name="Espace réservé du pied de page 5"/>
          <p:cNvSpPr>
            <a:spLocks noGrp="1"/>
          </p:cNvSpPr>
          <p:nvPr>
            <p:ph type="ftr" sz="quarter" idx="11"/>
          </p:nvPr>
        </p:nvSpPr>
        <p:spPr/>
        <p:txBody>
          <a:bodyPr/>
          <a:lstStyle/>
          <a:p>
            <a:r>
              <a:rPr lang="fr-FR" dirty="0" smtClean="0"/>
              <a:t>Jean-Yves SALIOU</a:t>
            </a:r>
            <a:endParaRPr lang="fr-FR" dirty="0"/>
          </a:p>
        </p:txBody>
      </p:sp>
      <p:sp>
        <p:nvSpPr>
          <p:cNvPr id="7" name="Espace réservé du numéro de diapositive 6"/>
          <p:cNvSpPr>
            <a:spLocks noGrp="1"/>
          </p:cNvSpPr>
          <p:nvPr>
            <p:ph type="sldNum" sz="quarter" idx="12"/>
          </p:nvPr>
        </p:nvSpPr>
        <p:spPr/>
        <p:txBody>
          <a:bodyPr/>
          <a:lstStyle/>
          <a:p>
            <a:fld id="{3CA64052-1A22-492B-BD34-F429DA595685}" type="slidenum">
              <a:rPr lang="fr-FR" smtClean="0"/>
              <a:t>‹N°›</a:t>
            </a:fld>
            <a:endParaRPr lang="fr-FR" dirty="0"/>
          </a:p>
        </p:txBody>
      </p:sp>
    </p:spTree>
    <p:extLst>
      <p:ext uri="{BB962C8B-B14F-4D97-AF65-F5344CB8AC3E}">
        <p14:creationId xmlns:p14="http://schemas.microsoft.com/office/powerpoint/2010/main" val="216254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14/11/2015</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Jean-Yves SALIOU</a:t>
            </a: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64052-1A22-492B-BD34-F429DA595685}" type="slidenum">
              <a:rPr lang="fr-FR" smtClean="0"/>
              <a:t>‹N°›</a:t>
            </a:fld>
            <a:endParaRPr lang="fr-FR" dirty="0"/>
          </a:p>
        </p:txBody>
      </p:sp>
    </p:spTree>
    <p:extLst>
      <p:ext uri="{BB962C8B-B14F-4D97-AF65-F5344CB8AC3E}">
        <p14:creationId xmlns:p14="http://schemas.microsoft.com/office/powerpoint/2010/main" val="1973423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francegenweb.org/~entraide/egw_accueil_france.php" TargetMode="External"/><Relationship Id="rId13" Type="http://schemas.openxmlformats.org/officeDocument/2006/relationships/image" Target="../media/image24.jpeg"/><Relationship Id="rId3" Type="http://schemas.openxmlformats.org/officeDocument/2006/relationships/hyperlink" Target="http://www.memoiredeshommes.sga.defense.gouv.fr/" TargetMode="External"/><Relationship Id="rId7" Type="http://schemas.openxmlformats.org/officeDocument/2006/relationships/hyperlink" Target="http://www.entraide-genealogique.net/" TargetMode="External"/><Relationship Id="rId12" Type="http://schemas.openxmlformats.org/officeDocument/2006/relationships/image" Target="../media/image23.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www.stehelene.org/php/accueil.php?lang=fr" TargetMode="External"/><Relationship Id="rId11" Type="http://schemas.openxmlformats.org/officeDocument/2006/relationships/image" Target="../media/image22.JPG"/><Relationship Id="rId5" Type="http://schemas.openxmlformats.org/officeDocument/2006/relationships/hyperlink" Target="http://www.archivesnationales.culture.gouv.fr/anom/fr" TargetMode="External"/><Relationship Id="rId10" Type="http://schemas.openxmlformats.org/officeDocument/2006/relationships/image" Target="../media/image21.jpeg"/><Relationship Id="rId4" Type="http://schemas.openxmlformats.org/officeDocument/2006/relationships/hyperlink" Target="http://www.culture.gouv.fr/documentation/leonore/recherche.htm" TargetMode="External"/><Relationship Id="rId9" Type="http://schemas.openxmlformats.org/officeDocument/2006/relationships/image" Target="../media/image20.jpeg"/><Relationship Id="rId14" Type="http://schemas.openxmlformats.org/officeDocument/2006/relationships/image" Target="../media/image25.JPG"/></Relationships>
</file>

<file path=ppt/slides/_rels/slide11.xml.rels><?xml version="1.0" encoding="UTF-8" standalone="yes"?>
<Relationships xmlns="http://schemas.openxmlformats.org/package/2006/relationships"><Relationship Id="rId8" Type="http://schemas.openxmlformats.org/officeDocument/2006/relationships/hyperlink" Target="http://www.cartocassini.org/galerie/index.php" TargetMode="External"/><Relationship Id="rId13" Type="http://schemas.openxmlformats.org/officeDocument/2006/relationships/image" Target="../media/image26.jpeg"/><Relationship Id="rId18" Type="http://schemas.openxmlformats.org/officeDocument/2006/relationships/image" Target="../media/image31.JPG"/><Relationship Id="rId3" Type="http://schemas.openxmlformats.org/officeDocument/2006/relationships/hyperlink" Target="http://www.vieuxmetiers.org/" TargetMode="External"/><Relationship Id="rId7" Type="http://schemas.openxmlformats.org/officeDocument/2006/relationships/hyperlink" Target="http://cassini.ehess.fr/cassini/fr/html/index.htm" TargetMode="External"/><Relationship Id="rId12" Type="http://schemas.openxmlformats.org/officeDocument/2006/relationships/hyperlink" Target="http://www.locom.org/loc_menu.htm" TargetMode="External"/><Relationship Id="rId17" Type="http://schemas.openxmlformats.org/officeDocument/2006/relationships/image" Target="../media/image30.jpeg"/><Relationship Id="rId2" Type="http://schemas.openxmlformats.org/officeDocument/2006/relationships/image" Target="../media/image14.jpeg"/><Relationship Id="rId16"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hyperlink" Target="http://fr.topic-topos.com/" TargetMode="External"/><Relationship Id="rId11" Type="http://schemas.openxmlformats.org/officeDocument/2006/relationships/hyperlink" Target="http://www.gencom.org/" TargetMode="External"/><Relationship Id="rId5" Type="http://schemas.openxmlformats.org/officeDocument/2006/relationships/hyperlink" Target="http://geneal.busiau.com/metiers" TargetMode="External"/><Relationship Id="rId15" Type="http://schemas.openxmlformats.org/officeDocument/2006/relationships/image" Target="../media/image28.JPG"/><Relationship Id="rId10" Type="http://schemas.openxmlformats.org/officeDocument/2006/relationships/hyperlink" Target="http://rumsey.geogarage.com/maps/cassinige.html" TargetMode="External"/><Relationship Id="rId4" Type="http://schemas.openxmlformats.org/officeDocument/2006/relationships/hyperlink" Target="http://metiers.free.fr/" TargetMode="External"/><Relationship Id="rId9" Type="http://schemas.openxmlformats.org/officeDocument/2006/relationships/hyperlink" Target="http://www.geoportail.gouv.fr/accueil" TargetMode="External"/><Relationship Id="rId14" Type="http://schemas.openxmlformats.org/officeDocument/2006/relationships/image" Target="../media/image27.JPG"/></Relationships>
</file>

<file path=ppt/slides/_rels/slide12.xml.rels><?xml version="1.0" encoding="UTF-8" standalone="yes"?>
<Relationships xmlns="http://schemas.openxmlformats.org/package/2006/relationships"><Relationship Id="rId8" Type="http://schemas.openxmlformats.org/officeDocument/2006/relationships/hyperlink" Target="http://www.paleographie.fr/" TargetMode="External"/><Relationship Id="rId13" Type="http://schemas.openxmlformats.org/officeDocument/2006/relationships/image" Target="../media/image35.JPG"/><Relationship Id="rId3" Type="http://schemas.openxmlformats.org/officeDocument/2006/relationships/hyperlink" Target="http://www.genealoj.org/fr" TargetMode="External"/><Relationship Id="rId7" Type="http://schemas.openxmlformats.org/officeDocument/2006/relationships/hyperlink" Target="http://herve.laine-bucaille.pagesperso-orange.fr/valeurArgent.htm" TargetMode="External"/><Relationship Id="rId12" Type="http://schemas.openxmlformats.org/officeDocument/2006/relationships/image" Target="../media/image34.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gallica.bnf.fr/" TargetMode="External"/><Relationship Id="rId11" Type="http://schemas.openxmlformats.org/officeDocument/2006/relationships/image" Target="../media/image33.jpeg"/><Relationship Id="rId5" Type="http://schemas.openxmlformats.org/officeDocument/2006/relationships/hyperlink" Target="http://www.jewishgen.org/" TargetMode="External"/><Relationship Id="rId10" Type="http://schemas.openxmlformats.org/officeDocument/2006/relationships/image" Target="../media/image32.jpeg"/><Relationship Id="rId4" Type="http://schemas.openxmlformats.org/officeDocument/2006/relationships/hyperlink" Target="http://www.genami.org/" TargetMode="External"/><Relationship Id="rId9" Type="http://schemas.openxmlformats.org/officeDocument/2006/relationships/hyperlink" Target="http://www.rfgenealogie.com/" TargetMode="External"/><Relationship Id="rId14" Type="http://schemas.openxmlformats.org/officeDocument/2006/relationships/image" Target="../media/image36.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fr.geneawiki.com/index.php/Archives_en_ligne" TargetMode="External"/><Relationship Id="rId7" Type="http://schemas.openxmlformats.org/officeDocument/2006/relationships/hyperlink" Target="http://www.geneanet.org/" TargetMode="External"/><Relationship Id="rId12" Type="http://schemas.openxmlformats.org/officeDocument/2006/relationships/image" Target="../media/image13.JP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s://familysearch.org/" TargetMode="External"/><Relationship Id="rId11" Type="http://schemas.openxmlformats.org/officeDocument/2006/relationships/image" Target="../media/image12.JPG"/><Relationship Id="rId5" Type="http://schemas.openxmlformats.org/officeDocument/2006/relationships/hyperlink" Target="http://www.geneapass.org/" TargetMode="External"/><Relationship Id="rId10" Type="http://schemas.openxmlformats.org/officeDocument/2006/relationships/image" Target="../media/image11.JPG"/><Relationship Id="rId4" Type="http://schemas.openxmlformats.org/officeDocument/2006/relationships/hyperlink" Target="http://www.francegenweb.org/annugenweb" TargetMode="External"/><Relationship Id="rId9" Type="http://schemas.openxmlformats.org/officeDocument/2006/relationships/image" Target="../media/image10.JPG"/></Relationships>
</file>

<file path=ppt/slides/_rels/slide9.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hyperlink" Target="http://huguenots-france.org/france.htm" TargetMode="External"/><Relationship Id="rId7" Type="http://schemas.openxmlformats.org/officeDocument/2006/relationships/hyperlink" Target="http://www.geneaservice.com/" TargetMode="External"/><Relationship Id="rId12" Type="http://schemas.openxmlformats.org/officeDocument/2006/relationships/image" Target="../media/image19.JP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www.geneabank.org/" TargetMode="External"/><Relationship Id="rId11" Type="http://schemas.openxmlformats.org/officeDocument/2006/relationships/image" Target="../media/image18.jpeg"/><Relationship Id="rId5" Type="http://schemas.openxmlformats.org/officeDocument/2006/relationships/hyperlink" Target="http://www.bigenet.fr/" TargetMode="External"/><Relationship Id="rId10" Type="http://schemas.openxmlformats.org/officeDocument/2006/relationships/image" Target="../media/image17.JPG"/><Relationship Id="rId4" Type="http://schemas.openxmlformats.org/officeDocument/2006/relationships/hyperlink" Target="http://www.genealogie.com/" TargetMode="External"/><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6000" b="1" dirty="0" smtClean="0"/>
              <a:t>GENEALOGIE</a:t>
            </a:r>
            <a:endParaRPr lang="fr-FR" sz="6000" b="1" dirty="0"/>
          </a:p>
        </p:txBody>
      </p:sp>
      <p:sp>
        <p:nvSpPr>
          <p:cNvPr id="3" name="Sous-titre 2"/>
          <p:cNvSpPr>
            <a:spLocks noGrp="1"/>
          </p:cNvSpPr>
          <p:nvPr>
            <p:ph type="subTitle" idx="1"/>
          </p:nvPr>
        </p:nvSpPr>
        <p:spPr>
          <a:xfrm>
            <a:off x="1371600" y="3886200"/>
            <a:ext cx="6400800" cy="1559024"/>
          </a:xfrm>
        </p:spPr>
        <p:txBody>
          <a:bodyPr>
            <a:normAutofit/>
          </a:bodyPr>
          <a:lstStyle/>
          <a:p>
            <a:r>
              <a:rPr lang="fr-FR" b="1" dirty="0" smtClean="0">
                <a:solidFill>
                  <a:schemeClr val="tx2"/>
                </a:solidFill>
                <a:latin typeface="Arial" panose="020B0604020202020204" pitchFamily="34" charset="0"/>
                <a:cs typeface="Arial" panose="020B0604020202020204" pitchFamily="34" charset="0"/>
              </a:rPr>
              <a:t>Quelques sites Internet utiles pour faire avancer nos recherches</a:t>
            </a:r>
            <a:endParaRPr lang="fr-FR" b="1" dirty="0">
              <a:solidFill>
                <a:schemeClr val="tx2"/>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615484"/>
            <a:ext cx="1404330" cy="1404330"/>
          </a:xfrm>
          <a:prstGeom prst="rect">
            <a:avLst/>
          </a:prstGeom>
        </p:spPr>
      </p:pic>
      <p:sp>
        <p:nvSpPr>
          <p:cNvPr id="8" name="Espace réservé de la date 7"/>
          <p:cNvSpPr>
            <a:spLocks noGrp="1"/>
          </p:cNvSpPr>
          <p:nvPr>
            <p:ph type="dt" sz="half" idx="10"/>
          </p:nvPr>
        </p:nvSpPr>
        <p:spPr/>
        <p:txBody>
          <a:bodyPr/>
          <a:lstStyle/>
          <a:p>
            <a:r>
              <a:rPr lang="fr-FR" smtClean="0"/>
              <a:t>14/11/2015</a:t>
            </a:r>
            <a:endParaRPr lang="fr-FR" dirty="0"/>
          </a:p>
        </p:txBody>
      </p:sp>
      <p:sp>
        <p:nvSpPr>
          <p:cNvPr id="9" name="Espace réservé du pied de page 8"/>
          <p:cNvSpPr>
            <a:spLocks noGrp="1"/>
          </p:cNvSpPr>
          <p:nvPr>
            <p:ph type="ftr" sz="quarter" idx="11"/>
          </p:nvPr>
        </p:nvSpPr>
        <p:spPr/>
        <p:txBody>
          <a:bodyPr/>
          <a:lstStyle/>
          <a:p>
            <a:r>
              <a:rPr lang="fr-FR" dirty="0" smtClean="0"/>
              <a:t>Jean-Yves SALIOU</a:t>
            </a:r>
            <a:endParaRPr lang="fr-FR" dirty="0"/>
          </a:p>
        </p:txBody>
      </p:sp>
      <p:sp>
        <p:nvSpPr>
          <p:cNvPr id="10" name="Espace réservé du numéro de diapositive 9"/>
          <p:cNvSpPr>
            <a:spLocks noGrp="1"/>
          </p:cNvSpPr>
          <p:nvPr>
            <p:ph type="sldNum" sz="quarter" idx="12"/>
          </p:nvPr>
        </p:nvSpPr>
        <p:spPr/>
        <p:txBody>
          <a:bodyPr/>
          <a:lstStyle/>
          <a:p>
            <a:fld id="{3CA64052-1A22-492B-BD34-F429DA595685}" type="slidenum">
              <a:rPr lang="fr-FR" smtClean="0"/>
              <a:t>1</a:t>
            </a:fld>
            <a:endParaRPr lang="fr-FR" dirty="0"/>
          </a:p>
        </p:txBody>
      </p:sp>
    </p:spTree>
    <p:extLst>
      <p:ext uri="{BB962C8B-B14F-4D97-AF65-F5344CB8AC3E}">
        <p14:creationId xmlns:p14="http://schemas.microsoft.com/office/powerpoint/2010/main" val="3982759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5915000" cy="346050"/>
          </a:xfrm>
        </p:spPr>
        <p:txBody>
          <a:bodyPr>
            <a:noAutofit/>
          </a:bodyPr>
          <a:lstStyle/>
          <a:p>
            <a:r>
              <a:rPr lang="fr-FR" sz="2000" b="1" dirty="0" smtClean="0"/>
              <a:t>SITES A RETENIR	</a:t>
            </a:r>
            <a:r>
              <a:rPr lang="fr-FR" sz="2000" b="1" dirty="0"/>
              <a:t>	</a:t>
            </a:r>
            <a:r>
              <a:rPr lang="fr-FR" sz="2000" b="1" dirty="0" smtClean="0"/>
              <a:t>Feuille III</a:t>
            </a:r>
            <a:endParaRPr lang="fr-FR" sz="2000" b="1" dirty="0"/>
          </a:p>
        </p:txBody>
      </p:sp>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3990" y="260648"/>
            <a:ext cx="670457" cy="670457"/>
          </a:xfrm>
        </p:spPr>
      </p:pic>
      <p:sp>
        <p:nvSpPr>
          <p:cNvPr id="4" name="Espace réservé de la date 3"/>
          <p:cNvSpPr>
            <a:spLocks noGrp="1"/>
          </p:cNvSpPr>
          <p:nvPr>
            <p:ph type="dt" sz="half" idx="10"/>
          </p:nvPr>
        </p:nvSpPr>
        <p:spPr/>
        <p:txBody>
          <a:bodyPr/>
          <a:lstStyle/>
          <a:p>
            <a:r>
              <a:rPr lang="fr-FR" smtClean="0"/>
              <a:t>14/11/2015</a:t>
            </a:r>
            <a:endParaRPr lang="fr-FR" dirty="0"/>
          </a:p>
        </p:txBody>
      </p:sp>
      <p:sp>
        <p:nvSpPr>
          <p:cNvPr id="5" name="Espace réservé du pied de page 4"/>
          <p:cNvSpPr>
            <a:spLocks noGrp="1"/>
          </p:cNvSpPr>
          <p:nvPr>
            <p:ph type="ftr" sz="quarter" idx="11"/>
          </p:nvPr>
        </p:nvSpPr>
        <p:spPr/>
        <p:txBody>
          <a:bodyPr/>
          <a:lstStyle/>
          <a:p>
            <a:r>
              <a:rPr lang="fr-FR" dirty="0" smtClean="0"/>
              <a:t>Jean-Yves SALIOU</a:t>
            </a:r>
            <a:endParaRPr lang="fr-FR" dirty="0"/>
          </a:p>
        </p:txBody>
      </p:sp>
      <p:sp>
        <p:nvSpPr>
          <p:cNvPr id="6" name="Espace réservé du numéro de diapositive 5"/>
          <p:cNvSpPr>
            <a:spLocks noGrp="1"/>
          </p:cNvSpPr>
          <p:nvPr>
            <p:ph type="sldNum" sz="quarter" idx="12"/>
          </p:nvPr>
        </p:nvSpPr>
        <p:spPr/>
        <p:txBody>
          <a:bodyPr/>
          <a:lstStyle/>
          <a:p>
            <a:fld id="{3CA64052-1A22-492B-BD34-F429DA595685}" type="slidenum">
              <a:rPr lang="fr-FR" smtClean="0"/>
              <a:t>10</a:t>
            </a:fld>
            <a:endParaRPr lang="fr-FR" dirty="0"/>
          </a:p>
        </p:txBody>
      </p:sp>
      <p:sp>
        <p:nvSpPr>
          <p:cNvPr id="8" name="ZoneTexte 7"/>
          <p:cNvSpPr txBox="1"/>
          <p:nvPr/>
        </p:nvSpPr>
        <p:spPr>
          <a:xfrm>
            <a:off x="429072" y="985934"/>
            <a:ext cx="7348129" cy="5355312"/>
          </a:xfrm>
          <a:prstGeom prst="rect">
            <a:avLst/>
          </a:prstGeom>
          <a:noFill/>
        </p:spPr>
        <p:txBody>
          <a:bodyPr wrap="square" rtlCol="0">
            <a:spAutoFit/>
          </a:bodyPr>
          <a:lstStyle/>
          <a:p>
            <a:r>
              <a:rPr lang="fr-FR" b="1" dirty="0" smtClean="0"/>
              <a:t>Mémoire </a:t>
            </a:r>
            <a:r>
              <a:rPr lang="fr-FR" b="1" dirty="0"/>
              <a:t>des Hommes     </a:t>
            </a:r>
            <a:r>
              <a:rPr lang="fr-FR" b="1" dirty="0" smtClean="0"/>
              <a:t>      </a:t>
            </a:r>
            <a:r>
              <a:rPr lang="fr-FR" sz="1200" b="1" dirty="0">
                <a:hlinkClick r:id="rId3"/>
              </a:rPr>
              <a:t>http://www.memoiredeshommes.sga.defense.gouv.fr/</a:t>
            </a:r>
            <a:r>
              <a:rPr lang="fr-FR" sz="1200" b="1" dirty="0"/>
              <a:t> </a:t>
            </a:r>
          </a:p>
          <a:p>
            <a:r>
              <a:rPr lang="fr-FR" sz="1200" b="1" dirty="0"/>
              <a:t> </a:t>
            </a:r>
            <a:r>
              <a:rPr lang="fr-FR" b="1" dirty="0">
                <a:solidFill>
                  <a:schemeClr val="tx2">
                    <a:lumMod val="75000"/>
                  </a:schemeClr>
                </a:solidFill>
              </a:rPr>
              <a:t>Base nominative, site du Ministère de la défense. Contient de nombreuses informations.</a:t>
            </a:r>
            <a:endParaRPr lang="fr-FR" b="1" dirty="0" smtClean="0">
              <a:solidFill>
                <a:schemeClr val="tx2">
                  <a:lumMod val="75000"/>
                </a:schemeClr>
              </a:solidFill>
            </a:endParaRPr>
          </a:p>
          <a:p>
            <a:endParaRPr lang="fr-FR" b="1" dirty="0" smtClean="0"/>
          </a:p>
          <a:p>
            <a:r>
              <a:rPr lang="fr-FR" b="1" dirty="0" smtClean="0"/>
              <a:t>Base Leonore</a:t>
            </a:r>
            <a:r>
              <a:rPr lang="fr-FR" b="1" dirty="0"/>
              <a:t>   </a:t>
            </a:r>
            <a:r>
              <a:rPr lang="fr-FR" b="1" dirty="0" smtClean="0"/>
              <a:t>		</a:t>
            </a:r>
            <a:r>
              <a:rPr lang="fr-FR" sz="1200" b="1" dirty="0" smtClean="0">
                <a:hlinkClick r:id="rId4"/>
              </a:rPr>
              <a:t>http</a:t>
            </a:r>
            <a:r>
              <a:rPr lang="fr-FR" sz="1200" b="1" dirty="0">
                <a:hlinkClick r:id="rId4"/>
              </a:rPr>
              <a:t>://</a:t>
            </a:r>
            <a:r>
              <a:rPr lang="fr-FR" sz="1200" b="1" dirty="0" smtClean="0">
                <a:hlinkClick r:id="rId4"/>
              </a:rPr>
              <a:t>www.culture.gouv.fr/documentation/leonore/recherche.htm</a:t>
            </a:r>
            <a:r>
              <a:rPr lang="fr-FR" sz="1200" b="1" dirty="0" smtClean="0"/>
              <a:t> </a:t>
            </a:r>
            <a:endParaRPr lang="fr-FR" sz="1200" b="1" dirty="0"/>
          </a:p>
          <a:p>
            <a:r>
              <a:rPr lang="fr-FR" b="1" dirty="0" smtClean="0">
                <a:solidFill>
                  <a:schemeClr val="tx2">
                    <a:lumMod val="75000"/>
                  </a:schemeClr>
                </a:solidFill>
              </a:rPr>
              <a:t>  Sur le site des  Archives Nationales, regroupe les dossiers des personnes décorées de la Légion d’Honneur.</a:t>
            </a:r>
          </a:p>
          <a:p>
            <a:endParaRPr lang="fr-FR" b="1" dirty="0" smtClean="0">
              <a:solidFill>
                <a:schemeClr val="tx2">
                  <a:lumMod val="75000"/>
                </a:schemeClr>
              </a:solidFill>
            </a:endParaRPr>
          </a:p>
          <a:p>
            <a:r>
              <a:rPr lang="fr-FR" b="1" dirty="0" smtClean="0"/>
              <a:t>Archives Nationales d’Outre Mer    </a:t>
            </a:r>
            <a:r>
              <a:rPr lang="fr-FR" sz="1200" b="1" dirty="0" smtClean="0">
                <a:solidFill>
                  <a:schemeClr val="tx2">
                    <a:lumMod val="75000"/>
                  </a:schemeClr>
                </a:solidFill>
                <a:hlinkClick r:id="rId5"/>
              </a:rPr>
              <a:t>http</a:t>
            </a:r>
            <a:r>
              <a:rPr lang="fr-FR" sz="1200" b="1" dirty="0">
                <a:solidFill>
                  <a:schemeClr val="tx2">
                    <a:lumMod val="75000"/>
                  </a:schemeClr>
                </a:solidFill>
                <a:hlinkClick r:id="rId5"/>
              </a:rPr>
              <a:t>://</a:t>
            </a:r>
            <a:r>
              <a:rPr lang="fr-FR" sz="1200" b="1" dirty="0" smtClean="0">
                <a:solidFill>
                  <a:schemeClr val="tx2">
                    <a:lumMod val="75000"/>
                  </a:schemeClr>
                </a:solidFill>
                <a:hlinkClick r:id="rId5"/>
              </a:rPr>
              <a:t>www.archivesnationales.culture.gouv.fr/anom/fr</a:t>
            </a:r>
            <a:r>
              <a:rPr lang="fr-FR" sz="1200" b="1" dirty="0" smtClean="0">
                <a:solidFill>
                  <a:schemeClr val="tx2">
                    <a:lumMod val="75000"/>
                  </a:schemeClr>
                </a:solidFill>
              </a:rPr>
              <a:t> </a:t>
            </a:r>
            <a:endParaRPr lang="fr-FR" sz="1200" b="1" dirty="0">
              <a:solidFill>
                <a:schemeClr val="tx2">
                  <a:lumMod val="75000"/>
                </a:schemeClr>
              </a:solidFill>
            </a:endParaRPr>
          </a:p>
          <a:p>
            <a:r>
              <a:rPr lang="fr-FR" b="1" dirty="0" smtClean="0"/>
              <a:t>   </a:t>
            </a:r>
            <a:r>
              <a:rPr lang="fr-FR" b="1" dirty="0" smtClean="0">
                <a:solidFill>
                  <a:schemeClr val="tx2">
                    <a:lumMod val="75000"/>
                  </a:schemeClr>
                </a:solidFill>
              </a:rPr>
              <a:t>Bases nominatives et administratives des anciennes colonies (Aix en P).</a:t>
            </a:r>
          </a:p>
          <a:p>
            <a:endParaRPr lang="fr-FR" b="1" dirty="0"/>
          </a:p>
          <a:p>
            <a:r>
              <a:rPr lang="fr-FR" b="1" dirty="0" smtClean="0"/>
              <a:t>Médaillés de Ste Hélène</a:t>
            </a:r>
            <a:r>
              <a:rPr lang="fr-FR" b="1" dirty="0" smtClean="0">
                <a:solidFill>
                  <a:schemeClr val="tx2">
                    <a:lumMod val="75000"/>
                  </a:schemeClr>
                </a:solidFill>
              </a:rPr>
              <a:t>	</a:t>
            </a:r>
            <a:r>
              <a:rPr lang="fr-FR" sz="1200" b="1" dirty="0">
                <a:hlinkClick r:id="rId6"/>
              </a:rPr>
              <a:t>http://</a:t>
            </a:r>
            <a:r>
              <a:rPr lang="fr-FR" sz="1200" b="1" dirty="0" smtClean="0">
                <a:hlinkClick r:id="rId6"/>
              </a:rPr>
              <a:t>www.stehelene.org/php/accueil.php?lang=fr</a:t>
            </a:r>
            <a:r>
              <a:rPr lang="fr-FR" sz="1200" b="1" dirty="0" smtClean="0"/>
              <a:t> </a:t>
            </a:r>
          </a:p>
          <a:p>
            <a:r>
              <a:rPr lang="fr-FR" b="1" dirty="0" smtClean="0">
                <a:solidFill>
                  <a:schemeClr val="tx2">
                    <a:lumMod val="75000"/>
                  </a:schemeClr>
                </a:solidFill>
              </a:rPr>
              <a:t>  Base de 200 000</a:t>
            </a:r>
            <a:r>
              <a:rPr lang="fr-FR" b="1" dirty="0">
                <a:solidFill>
                  <a:schemeClr val="tx2">
                    <a:lumMod val="75000"/>
                  </a:schemeClr>
                </a:solidFill>
              </a:rPr>
              <a:t> </a:t>
            </a:r>
            <a:r>
              <a:rPr lang="fr-FR" b="1" dirty="0" smtClean="0">
                <a:solidFill>
                  <a:schemeClr val="tx2">
                    <a:lumMod val="75000"/>
                  </a:schemeClr>
                </a:solidFill>
              </a:rPr>
              <a:t>médaillés, encore vivants en 1857,  ayant combattu avec Napoléon Ier.</a:t>
            </a:r>
          </a:p>
          <a:p>
            <a:endParaRPr lang="fr-FR" b="1" dirty="0" smtClean="0">
              <a:solidFill>
                <a:schemeClr val="tx2">
                  <a:lumMod val="75000"/>
                </a:schemeClr>
              </a:solidFill>
            </a:endParaRPr>
          </a:p>
          <a:p>
            <a:r>
              <a:rPr lang="fr-FR" b="1" dirty="0" smtClean="0"/>
              <a:t>Le </a:t>
            </a:r>
            <a:r>
              <a:rPr lang="fr-FR" b="1" dirty="0"/>
              <a:t>Fil d’Ariane </a:t>
            </a:r>
            <a:r>
              <a:rPr lang="fr-FR" b="1" dirty="0" smtClean="0"/>
              <a:t>		 </a:t>
            </a:r>
            <a:r>
              <a:rPr lang="fr-FR" sz="1200" b="1" dirty="0" smtClean="0">
                <a:hlinkClick r:id="rId7"/>
              </a:rPr>
              <a:t>http</a:t>
            </a:r>
            <a:r>
              <a:rPr lang="fr-FR" sz="1200" b="1" dirty="0">
                <a:hlinkClick r:id="rId7"/>
              </a:rPr>
              <a:t>://</a:t>
            </a:r>
            <a:r>
              <a:rPr lang="fr-FR" sz="1200" b="1" dirty="0" smtClean="0">
                <a:hlinkClick r:id="rId7"/>
              </a:rPr>
              <a:t>www.entraide-genealogique.net</a:t>
            </a:r>
            <a:r>
              <a:rPr lang="fr-FR" sz="1200" b="1" dirty="0" smtClean="0"/>
              <a:t> </a:t>
            </a:r>
          </a:p>
          <a:p>
            <a:r>
              <a:rPr lang="fr-FR" b="1" dirty="0" smtClean="0"/>
              <a:t>Entraide France Genweb</a:t>
            </a:r>
            <a:r>
              <a:rPr lang="fr-FR" b="1" dirty="0"/>
              <a:t> </a:t>
            </a:r>
            <a:r>
              <a:rPr lang="fr-FR" b="1" dirty="0" smtClean="0"/>
              <a:t>        </a:t>
            </a:r>
            <a:r>
              <a:rPr lang="fr-FR" sz="1200" b="1" dirty="0">
                <a:hlinkClick r:id="rId8"/>
              </a:rPr>
              <a:t>http://www.francegenweb.org/~</a:t>
            </a:r>
            <a:r>
              <a:rPr lang="fr-FR" sz="1200" b="1" dirty="0" smtClean="0">
                <a:hlinkClick r:id="rId8"/>
              </a:rPr>
              <a:t>entraide/egw_accueil_france.php</a:t>
            </a:r>
            <a:r>
              <a:rPr lang="fr-FR" sz="1200" b="1" dirty="0" smtClean="0"/>
              <a:t> </a:t>
            </a:r>
          </a:p>
          <a:p>
            <a:r>
              <a:rPr lang="fr-FR" b="1" dirty="0" smtClean="0">
                <a:solidFill>
                  <a:schemeClr val="tx2">
                    <a:lumMod val="75000"/>
                  </a:schemeClr>
                </a:solidFill>
              </a:rPr>
              <a:t>   Sites d’entraide où des bénévoles recherchent pour vous des actes dans les mairies, AD, … de départements éloignés.</a:t>
            </a:r>
            <a:endParaRPr lang="fr-FR" b="1" dirty="0">
              <a:solidFill>
                <a:schemeClr val="tx2">
                  <a:lumMod val="75000"/>
                </a:schemeClr>
              </a:solidFill>
            </a:endParaRPr>
          </a:p>
        </p:txBody>
      </p:sp>
      <p:pic>
        <p:nvPicPr>
          <p:cNvPr id="17" name="Imag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62959" y="1268760"/>
            <a:ext cx="1000301" cy="317376"/>
          </a:xfrm>
          <a:prstGeom prst="rect">
            <a:avLst/>
          </a:prstGeom>
        </p:spPr>
      </p:pic>
      <p:pic>
        <p:nvPicPr>
          <p:cNvPr id="3" name="Imag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46266" y="2492896"/>
            <a:ext cx="1233686" cy="279203"/>
          </a:xfrm>
          <a:prstGeom prst="rect">
            <a:avLst/>
          </a:prstGeom>
        </p:spPr>
      </p:pic>
      <p:pic>
        <p:nvPicPr>
          <p:cNvPr id="9" name="Imag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74511" y="4293096"/>
            <a:ext cx="495871" cy="273008"/>
          </a:xfrm>
          <a:prstGeom prst="rect">
            <a:avLst/>
          </a:prstGeom>
        </p:spPr>
      </p:pic>
      <p:pic>
        <p:nvPicPr>
          <p:cNvPr id="10" name="Imag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20642" y="3361061"/>
            <a:ext cx="1084933" cy="210681"/>
          </a:xfrm>
          <a:prstGeom prst="rect">
            <a:avLst/>
          </a:prstGeom>
        </p:spPr>
      </p:pic>
      <p:pic>
        <p:nvPicPr>
          <p:cNvPr id="11" name="Imag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80629" y="5013176"/>
            <a:ext cx="683633" cy="398786"/>
          </a:xfrm>
          <a:prstGeom prst="rect">
            <a:avLst/>
          </a:prstGeom>
        </p:spPr>
      </p:pic>
      <p:pic>
        <p:nvPicPr>
          <p:cNvPr id="18" name="Imag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41663" y="5661248"/>
            <a:ext cx="1007689" cy="357055"/>
          </a:xfrm>
          <a:prstGeom prst="rect">
            <a:avLst/>
          </a:prstGeom>
        </p:spPr>
      </p:pic>
    </p:spTree>
    <p:extLst>
      <p:ext uri="{BB962C8B-B14F-4D97-AF65-F5344CB8AC3E}">
        <p14:creationId xmlns:p14="http://schemas.microsoft.com/office/powerpoint/2010/main" val="429561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5915000" cy="346050"/>
          </a:xfrm>
        </p:spPr>
        <p:txBody>
          <a:bodyPr>
            <a:noAutofit/>
          </a:bodyPr>
          <a:lstStyle/>
          <a:p>
            <a:r>
              <a:rPr lang="fr-FR" sz="2000" b="1" dirty="0" smtClean="0"/>
              <a:t>SITES A RETENIR	</a:t>
            </a:r>
            <a:r>
              <a:rPr lang="fr-FR" sz="2000" b="1" dirty="0"/>
              <a:t>	</a:t>
            </a:r>
            <a:r>
              <a:rPr lang="fr-FR" sz="2000" b="1" dirty="0" smtClean="0"/>
              <a:t>Feuille IV</a:t>
            </a:r>
            <a:endParaRPr lang="fr-FR" sz="2000" b="1" dirty="0"/>
          </a:p>
        </p:txBody>
      </p:sp>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3990" y="260648"/>
            <a:ext cx="670457" cy="670457"/>
          </a:xfrm>
        </p:spPr>
      </p:pic>
      <p:sp>
        <p:nvSpPr>
          <p:cNvPr id="4" name="Espace réservé de la date 3"/>
          <p:cNvSpPr>
            <a:spLocks noGrp="1"/>
          </p:cNvSpPr>
          <p:nvPr>
            <p:ph type="dt" sz="half" idx="10"/>
          </p:nvPr>
        </p:nvSpPr>
        <p:spPr/>
        <p:txBody>
          <a:bodyPr/>
          <a:lstStyle/>
          <a:p>
            <a:r>
              <a:rPr lang="fr-FR" smtClean="0"/>
              <a:t>14/11/2015</a:t>
            </a:r>
            <a:endParaRPr lang="fr-FR" dirty="0"/>
          </a:p>
        </p:txBody>
      </p:sp>
      <p:sp>
        <p:nvSpPr>
          <p:cNvPr id="5" name="Espace réservé du pied de page 4"/>
          <p:cNvSpPr>
            <a:spLocks noGrp="1"/>
          </p:cNvSpPr>
          <p:nvPr>
            <p:ph type="ftr" sz="quarter" idx="11"/>
          </p:nvPr>
        </p:nvSpPr>
        <p:spPr/>
        <p:txBody>
          <a:bodyPr/>
          <a:lstStyle/>
          <a:p>
            <a:r>
              <a:rPr lang="fr-FR" dirty="0" smtClean="0"/>
              <a:t>Jean-Yves SALIOU</a:t>
            </a:r>
            <a:endParaRPr lang="fr-FR" dirty="0"/>
          </a:p>
        </p:txBody>
      </p:sp>
      <p:sp>
        <p:nvSpPr>
          <p:cNvPr id="6" name="Espace réservé du numéro de diapositive 5"/>
          <p:cNvSpPr>
            <a:spLocks noGrp="1"/>
          </p:cNvSpPr>
          <p:nvPr>
            <p:ph type="sldNum" sz="quarter" idx="12"/>
          </p:nvPr>
        </p:nvSpPr>
        <p:spPr/>
        <p:txBody>
          <a:bodyPr/>
          <a:lstStyle/>
          <a:p>
            <a:fld id="{3CA64052-1A22-492B-BD34-F429DA595685}" type="slidenum">
              <a:rPr lang="fr-FR" smtClean="0"/>
              <a:t>11</a:t>
            </a:fld>
            <a:endParaRPr lang="fr-FR" dirty="0"/>
          </a:p>
        </p:txBody>
      </p:sp>
      <p:sp>
        <p:nvSpPr>
          <p:cNvPr id="8" name="ZoneTexte 7"/>
          <p:cNvSpPr txBox="1"/>
          <p:nvPr/>
        </p:nvSpPr>
        <p:spPr>
          <a:xfrm>
            <a:off x="429072" y="985934"/>
            <a:ext cx="7388767" cy="5355312"/>
          </a:xfrm>
          <a:prstGeom prst="rect">
            <a:avLst/>
          </a:prstGeom>
          <a:noFill/>
        </p:spPr>
        <p:txBody>
          <a:bodyPr wrap="square" rtlCol="0">
            <a:spAutoFit/>
          </a:bodyPr>
          <a:lstStyle/>
          <a:p>
            <a:r>
              <a:rPr lang="fr-FR" b="1" dirty="0" smtClean="0"/>
              <a:t>Les métiers de nos Ancêtres                      </a:t>
            </a:r>
            <a:r>
              <a:rPr lang="fr-FR" sz="1200" b="1" dirty="0" smtClean="0">
                <a:hlinkClick r:id="rId3"/>
              </a:rPr>
              <a:t>http</a:t>
            </a:r>
            <a:r>
              <a:rPr lang="fr-FR" sz="1200" b="1" dirty="0">
                <a:hlinkClick r:id="rId3"/>
              </a:rPr>
              <a:t>://</a:t>
            </a:r>
            <a:r>
              <a:rPr lang="fr-FR" sz="1200" b="1" dirty="0" smtClean="0">
                <a:hlinkClick r:id="rId3"/>
              </a:rPr>
              <a:t>www.vieuxmetiers.org</a:t>
            </a:r>
            <a:r>
              <a:rPr lang="fr-FR" sz="1200" b="1" dirty="0" smtClean="0"/>
              <a:t> </a:t>
            </a:r>
          </a:p>
          <a:p>
            <a:r>
              <a:rPr lang="fr-FR" b="1" dirty="0" smtClean="0"/>
              <a:t>Métiers d’autrefois</a:t>
            </a:r>
            <a:r>
              <a:rPr lang="fr-FR" sz="1200" b="1" dirty="0" smtClean="0"/>
              <a:t> </a:t>
            </a:r>
            <a:r>
              <a:rPr lang="fr-FR" b="1" dirty="0" smtClean="0"/>
              <a:t>illustrés</a:t>
            </a:r>
            <a:r>
              <a:rPr lang="fr-FR" sz="1200" b="1" dirty="0" smtClean="0"/>
              <a:t>	                             </a:t>
            </a:r>
            <a:r>
              <a:rPr lang="fr-FR" sz="1200" b="1" dirty="0" smtClean="0">
                <a:hlinkClick r:id="rId4"/>
              </a:rPr>
              <a:t>http</a:t>
            </a:r>
            <a:r>
              <a:rPr lang="fr-FR" sz="1200" b="1" dirty="0">
                <a:hlinkClick r:id="rId4"/>
              </a:rPr>
              <a:t>://metiers.free.fr</a:t>
            </a:r>
            <a:r>
              <a:rPr lang="fr-FR" sz="1200" b="1" dirty="0" smtClean="0">
                <a:hlinkClick r:id="rId4"/>
              </a:rPr>
              <a:t>/</a:t>
            </a:r>
            <a:r>
              <a:rPr lang="fr-FR" sz="1200" b="1" dirty="0" smtClean="0"/>
              <a:t> </a:t>
            </a:r>
            <a:endParaRPr lang="fr-FR" sz="1200" b="1" dirty="0"/>
          </a:p>
          <a:p>
            <a:r>
              <a:rPr lang="fr-FR" b="1" dirty="0" smtClean="0"/>
              <a:t>Généalogie BUSIAU - métiers </a:t>
            </a:r>
            <a:r>
              <a:rPr lang="fr-FR" sz="1200" b="1" dirty="0"/>
              <a:t> </a:t>
            </a:r>
            <a:r>
              <a:rPr lang="fr-FR" sz="1200" b="1" dirty="0" smtClean="0"/>
              <a:t>                           </a:t>
            </a:r>
            <a:r>
              <a:rPr lang="fr-FR" sz="1200" b="1" dirty="0" smtClean="0">
                <a:hlinkClick r:id="rId5"/>
              </a:rPr>
              <a:t>http</a:t>
            </a:r>
            <a:r>
              <a:rPr lang="fr-FR" sz="1200" b="1" dirty="0">
                <a:hlinkClick r:id="rId5"/>
              </a:rPr>
              <a:t>://</a:t>
            </a:r>
            <a:r>
              <a:rPr lang="fr-FR" sz="1200" b="1" dirty="0" smtClean="0">
                <a:hlinkClick r:id="rId5"/>
              </a:rPr>
              <a:t>geneal.busiau.com/metiers</a:t>
            </a:r>
            <a:r>
              <a:rPr lang="fr-FR" sz="1200" b="1" dirty="0" smtClean="0"/>
              <a:t> </a:t>
            </a:r>
            <a:endParaRPr lang="fr-FR" sz="1200" b="1" dirty="0"/>
          </a:p>
          <a:p>
            <a:r>
              <a:rPr lang="fr-FR" b="1" dirty="0" smtClean="0">
                <a:solidFill>
                  <a:schemeClr val="tx2">
                    <a:lumMod val="75000"/>
                  </a:schemeClr>
                </a:solidFill>
              </a:rPr>
              <a:t>   Ces sites recensent et définissent divers métiers de nos ancêtres.</a:t>
            </a:r>
          </a:p>
          <a:p>
            <a:endParaRPr lang="fr-FR" b="1" dirty="0">
              <a:solidFill>
                <a:schemeClr val="tx2">
                  <a:lumMod val="75000"/>
                </a:schemeClr>
              </a:solidFill>
            </a:endParaRPr>
          </a:p>
          <a:p>
            <a:r>
              <a:rPr lang="fr-FR" b="1" dirty="0"/>
              <a:t>Topic Topos   </a:t>
            </a:r>
            <a:r>
              <a:rPr lang="fr-FR" b="1" dirty="0" smtClean="0"/>
              <a:t>		                     </a:t>
            </a:r>
            <a:r>
              <a:rPr lang="fr-FR" sz="1200" b="1" dirty="0" smtClean="0">
                <a:hlinkClick r:id="rId6"/>
              </a:rPr>
              <a:t>http</a:t>
            </a:r>
            <a:r>
              <a:rPr lang="fr-FR" sz="1200" b="1" dirty="0">
                <a:hlinkClick r:id="rId6"/>
              </a:rPr>
              <a:t>://fr.topic-topos.com</a:t>
            </a:r>
            <a:r>
              <a:rPr lang="fr-FR" sz="1200" b="1" dirty="0"/>
              <a:t>  </a:t>
            </a:r>
          </a:p>
          <a:p>
            <a:r>
              <a:rPr lang="fr-FR" sz="1200" b="1" dirty="0"/>
              <a:t>  </a:t>
            </a:r>
            <a:r>
              <a:rPr lang="fr-FR" b="1" dirty="0">
                <a:solidFill>
                  <a:schemeClr val="tx2">
                    <a:lumMod val="75000"/>
                  </a:schemeClr>
                </a:solidFill>
              </a:rPr>
              <a:t>N’est pas un site de généalogie, mais nombreuses informations utiles (patrimoine, lexique, …)</a:t>
            </a:r>
          </a:p>
          <a:p>
            <a:endParaRPr lang="fr-FR" b="1" dirty="0" smtClean="0">
              <a:solidFill>
                <a:schemeClr val="tx2">
                  <a:lumMod val="75000"/>
                </a:schemeClr>
              </a:solidFill>
            </a:endParaRPr>
          </a:p>
          <a:p>
            <a:r>
              <a:rPr lang="fr-FR" b="1" dirty="0"/>
              <a:t>Des villages de Cassini aux communes …  </a:t>
            </a:r>
            <a:r>
              <a:rPr lang="fr-FR" sz="1200" b="1" dirty="0">
                <a:hlinkClick r:id="rId7"/>
              </a:rPr>
              <a:t>http://cassini.ehess.fr/cassini/fr/html/index.htm</a:t>
            </a:r>
            <a:r>
              <a:rPr lang="fr-FR" sz="1200" b="1" dirty="0"/>
              <a:t> </a:t>
            </a:r>
          </a:p>
          <a:p>
            <a:r>
              <a:rPr lang="fr-FR" b="1" dirty="0"/>
              <a:t>Cartes de Cassini                                            </a:t>
            </a:r>
            <a:r>
              <a:rPr lang="fr-FR" sz="1200" b="1" dirty="0">
                <a:hlinkClick r:id="rId8"/>
              </a:rPr>
              <a:t>http://www.cartocassini.org/galerie/index.php</a:t>
            </a:r>
            <a:endParaRPr lang="fr-FR" sz="1200" b="1" dirty="0"/>
          </a:p>
          <a:p>
            <a:r>
              <a:rPr lang="fr-FR" b="1" dirty="0"/>
              <a:t>Geoportail                                                       </a:t>
            </a:r>
            <a:r>
              <a:rPr lang="fr-FR" sz="1200" b="1" dirty="0">
                <a:hlinkClick r:id="rId9"/>
              </a:rPr>
              <a:t>http://www.geoportail.gouv.fr/accueil</a:t>
            </a:r>
            <a:r>
              <a:rPr lang="fr-FR" sz="1200" b="1" dirty="0"/>
              <a:t> </a:t>
            </a:r>
            <a:endParaRPr lang="fr-FR" sz="1200" b="1" dirty="0" smtClean="0"/>
          </a:p>
          <a:p>
            <a:r>
              <a:rPr lang="fr-FR" b="1" dirty="0" smtClean="0"/>
              <a:t>Google </a:t>
            </a:r>
            <a:r>
              <a:rPr lang="fr-FR" b="1" dirty="0"/>
              <a:t>maps et </a:t>
            </a:r>
            <a:r>
              <a:rPr lang="fr-FR" b="1" dirty="0" smtClean="0"/>
              <a:t>Cassini                                 </a:t>
            </a:r>
            <a:r>
              <a:rPr lang="fr-FR" sz="1200" b="1" dirty="0" smtClean="0">
                <a:hlinkClick r:id="rId10"/>
              </a:rPr>
              <a:t>http://rumsey.geogarage.com/maps/cassinige.html</a:t>
            </a:r>
            <a:endParaRPr lang="fr-FR" sz="1200" b="1" dirty="0" smtClean="0"/>
          </a:p>
          <a:p>
            <a:r>
              <a:rPr lang="fr-FR" b="1" dirty="0" smtClean="0">
                <a:solidFill>
                  <a:schemeClr val="tx2">
                    <a:lumMod val="75000"/>
                  </a:schemeClr>
                </a:solidFill>
              </a:rPr>
              <a:t>   Ces 4 sites permettent l’accès aux cartes de Cassini.</a:t>
            </a:r>
            <a:r>
              <a:rPr lang="fr-FR" b="1" dirty="0"/>
              <a:t>	</a:t>
            </a:r>
            <a:endParaRPr lang="fr-FR" b="1" dirty="0" smtClean="0"/>
          </a:p>
          <a:p>
            <a:r>
              <a:rPr lang="fr-FR" b="1" dirty="0"/>
              <a:t>	</a:t>
            </a:r>
          </a:p>
          <a:p>
            <a:r>
              <a:rPr lang="fr-FR" b="1" dirty="0"/>
              <a:t>Gencom	     			     </a:t>
            </a:r>
            <a:r>
              <a:rPr lang="fr-FR" sz="1200" b="1" dirty="0">
                <a:hlinkClick r:id="rId11"/>
              </a:rPr>
              <a:t>http://www.gencom.org/</a:t>
            </a:r>
            <a:endParaRPr lang="fr-FR" sz="1200" b="1" dirty="0"/>
          </a:p>
          <a:p>
            <a:r>
              <a:rPr lang="fr-FR" b="1" dirty="0"/>
              <a:t>Locom  				     </a:t>
            </a:r>
            <a:r>
              <a:rPr lang="fr-FR" sz="1200" b="1" dirty="0">
                <a:hlinkClick r:id="rId12"/>
              </a:rPr>
              <a:t>http://www.locom.org/loc_menu.htm</a:t>
            </a:r>
            <a:r>
              <a:rPr lang="fr-FR" sz="1200" b="1" dirty="0"/>
              <a:t> </a:t>
            </a:r>
          </a:p>
          <a:p>
            <a:r>
              <a:rPr lang="fr-FR" b="1" dirty="0">
                <a:solidFill>
                  <a:schemeClr val="tx2">
                    <a:lumMod val="75000"/>
                  </a:schemeClr>
                </a:solidFill>
              </a:rPr>
              <a:t>   Ces 2 sites permettent la localisation d’une commune en France.</a:t>
            </a:r>
          </a:p>
          <a:p>
            <a:endParaRPr lang="fr-FR" b="1" dirty="0" smtClean="0">
              <a:solidFill>
                <a:schemeClr val="tx2">
                  <a:lumMod val="75000"/>
                </a:schemeClr>
              </a:solidFill>
            </a:endParaRPr>
          </a:p>
        </p:txBody>
      </p:sp>
      <p:pic>
        <p:nvPicPr>
          <p:cNvPr id="13" name="Imag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67330" y="1085063"/>
            <a:ext cx="454089" cy="288247"/>
          </a:xfrm>
          <a:prstGeom prst="rect">
            <a:avLst/>
          </a:prstGeom>
        </p:spPr>
      </p:pic>
      <p:pic>
        <p:nvPicPr>
          <p:cNvPr id="14" name="Imag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15720" y="1373310"/>
            <a:ext cx="1357310" cy="242887"/>
          </a:xfrm>
          <a:prstGeom prst="rect">
            <a:avLst/>
          </a:prstGeom>
        </p:spPr>
      </p:pic>
      <p:pic>
        <p:nvPicPr>
          <p:cNvPr id="15" name="Imag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817839" y="1641962"/>
            <a:ext cx="953071" cy="195766"/>
          </a:xfrm>
          <a:prstGeom prst="rect">
            <a:avLst/>
          </a:prstGeom>
        </p:spPr>
      </p:pic>
      <p:pic>
        <p:nvPicPr>
          <p:cNvPr id="3" name="Image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129833" y="5429861"/>
            <a:ext cx="623887" cy="342900"/>
          </a:xfrm>
          <a:prstGeom prst="rect">
            <a:avLst/>
          </a:prstGeom>
        </p:spPr>
      </p:pic>
      <p:pic>
        <p:nvPicPr>
          <p:cNvPr id="9" name="Image 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940660" y="5157192"/>
            <a:ext cx="1002234" cy="246249"/>
          </a:xfrm>
          <a:prstGeom prst="rect">
            <a:avLst/>
          </a:prstGeom>
        </p:spPr>
      </p:pic>
      <p:pic>
        <p:nvPicPr>
          <p:cNvPr id="10" name="Image 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194361" y="2479633"/>
            <a:ext cx="327058" cy="404929"/>
          </a:xfrm>
          <a:prstGeom prst="rect">
            <a:avLst/>
          </a:prstGeom>
        </p:spPr>
      </p:pic>
    </p:spTree>
    <p:extLst>
      <p:ext uri="{BB962C8B-B14F-4D97-AF65-F5344CB8AC3E}">
        <p14:creationId xmlns:p14="http://schemas.microsoft.com/office/powerpoint/2010/main" val="3172690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5915000" cy="346050"/>
          </a:xfrm>
        </p:spPr>
        <p:txBody>
          <a:bodyPr>
            <a:noAutofit/>
          </a:bodyPr>
          <a:lstStyle/>
          <a:p>
            <a:r>
              <a:rPr lang="fr-FR" sz="2000" b="1" dirty="0" smtClean="0"/>
              <a:t>SITES A RETENIR	</a:t>
            </a:r>
            <a:r>
              <a:rPr lang="fr-FR" sz="2000" b="1" dirty="0"/>
              <a:t>	</a:t>
            </a:r>
            <a:r>
              <a:rPr lang="fr-FR" sz="2000" b="1" dirty="0" smtClean="0"/>
              <a:t>Feuille V</a:t>
            </a:r>
            <a:endParaRPr lang="fr-FR" sz="2000" b="1" dirty="0"/>
          </a:p>
        </p:txBody>
      </p:sp>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3990" y="260648"/>
            <a:ext cx="670457" cy="670457"/>
          </a:xfrm>
        </p:spPr>
      </p:pic>
      <p:sp>
        <p:nvSpPr>
          <p:cNvPr id="4" name="Espace réservé de la date 3"/>
          <p:cNvSpPr>
            <a:spLocks noGrp="1"/>
          </p:cNvSpPr>
          <p:nvPr>
            <p:ph type="dt" sz="half" idx="10"/>
          </p:nvPr>
        </p:nvSpPr>
        <p:spPr/>
        <p:txBody>
          <a:bodyPr/>
          <a:lstStyle/>
          <a:p>
            <a:r>
              <a:rPr lang="fr-FR" smtClean="0"/>
              <a:t>14/11/2015</a:t>
            </a:r>
            <a:endParaRPr lang="fr-FR" dirty="0"/>
          </a:p>
        </p:txBody>
      </p:sp>
      <p:sp>
        <p:nvSpPr>
          <p:cNvPr id="5" name="Espace réservé du pied de page 4"/>
          <p:cNvSpPr>
            <a:spLocks noGrp="1"/>
          </p:cNvSpPr>
          <p:nvPr>
            <p:ph type="ftr" sz="quarter" idx="11"/>
          </p:nvPr>
        </p:nvSpPr>
        <p:spPr/>
        <p:txBody>
          <a:bodyPr/>
          <a:lstStyle/>
          <a:p>
            <a:r>
              <a:rPr lang="fr-FR" dirty="0" smtClean="0"/>
              <a:t>Jean-Yves SALIOU</a:t>
            </a:r>
            <a:endParaRPr lang="fr-FR" dirty="0"/>
          </a:p>
        </p:txBody>
      </p:sp>
      <p:sp>
        <p:nvSpPr>
          <p:cNvPr id="6" name="Espace réservé du numéro de diapositive 5"/>
          <p:cNvSpPr>
            <a:spLocks noGrp="1"/>
          </p:cNvSpPr>
          <p:nvPr>
            <p:ph type="sldNum" sz="quarter" idx="12"/>
          </p:nvPr>
        </p:nvSpPr>
        <p:spPr/>
        <p:txBody>
          <a:bodyPr/>
          <a:lstStyle/>
          <a:p>
            <a:fld id="{3CA64052-1A22-492B-BD34-F429DA595685}" type="slidenum">
              <a:rPr lang="fr-FR" smtClean="0"/>
              <a:t>12</a:t>
            </a:fld>
            <a:endParaRPr lang="fr-FR" dirty="0"/>
          </a:p>
        </p:txBody>
      </p:sp>
      <p:sp>
        <p:nvSpPr>
          <p:cNvPr id="8" name="ZoneTexte 7"/>
          <p:cNvSpPr txBox="1"/>
          <p:nvPr/>
        </p:nvSpPr>
        <p:spPr>
          <a:xfrm>
            <a:off x="395536" y="1124744"/>
            <a:ext cx="7388767" cy="4985980"/>
          </a:xfrm>
          <a:prstGeom prst="rect">
            <a:avLst/>
          </a:prstGeom>
          <a:noFill/>
        </p:spPr>
        <p:txBody>
          <a:bodyPr wrap="square" rtlCol="0">
            <a:spAutoFit/>
          </a:bodyPr>
          <a:lstStyle/>
          <a:p>
            <a:r>
              <a:rPr lang="fr-FR" b="1" dirty="0" smtClean="0"/>
              <a:t>Cercle de </a:t>
            </a:r>
            <a:r>
              <a:rPr lang="fr-FR" b="1" dirty="0"/>
              <a:t>généalogie Juive </a:t>
            </a:r>
            <a:r>
              <a:rPr lang="fr-FR" b="1" dirty="0" smtClean="0"/>
              <a:t>			  </a:t>
            </a:r>
            <a:r>
              <a:rPr lang="fr-FR" sz="1200" b="1" dirty="0">
                <a:hlinkClick r:id="rId3"/>
              </a:rPr>
              <a:t>http://</a:t>
            </a:r>
            <a:r>
              <a:rPr lang="fr-FR" sz="1200" b="1" dirty="0" smtClean="0">
                <a:hlinkClick r:id="rId3"/>
              </a:rPr>
              <a:t>www.genealoj.org/fr</a:t>
            </a:r>
            <a:endParaRPr lang="fr-FR" sz="1200" b="1" dirty="0" smtClean="0"/>
          </a:p>
          <a:p>
            <a:r>
              <a:rPr lang="fr-FR" b="1" dirty="0" smtClean="0"/>
              <a:t>GenAmi</a:t>
            </a:r>
            <a:r>
              <a:rPr lang="fr-FR" b="1" dirty="0"/>
              <a:t>  </a:t>
            </a:r>
            <a:r>
              <a:rPr lang="fr-FR" b="1" dirty="0" smtClean="0"/>
              <a:t>					  </a:t>
            </a:r>
            <a:r>
              <a:rPr lang="fr-FR" sz="1200" b="1" dirty="0">
                <a:hlinkClick r:id="rId4"/>
              </a:rPr>
              <a:t>http://</a:t>
            </a:r>
            <a:r>
              <a:rPr lang="fr-FR" sz="1200" b="1" dirty="0" smtClean="0">
                <a:hlinkClick r:id="rId4"/>
              </a:rPr>
              <a:t>www.genami.org</a:t>
            </a:r>
            <a:r>
              <a:rPr lang="fr-FR" sz="1200" b="1" dirty="0" smtClean="0"/>
              <a:t> </a:t>
            </a:r>
          </a:p>
          <a:p>
            <a:r>
              <a:rPr lang="fr-FR" b="1" dirty="0" smtClean="0"/>
              <a:t>Jewishgen 				  </a:t>
            </a:r>
            <a:r>
              <a:rPr lang="fr-FR" sz="1200" b="1" dirty="0" smtClean="0"/>
              <a:t> </a:t>
            </a:r>
            <a:r>
              <a:rPr lang="fr-FR" sz="1200" b="1" dirty="0">
                <a:hlinkClick r:id="rId5"/>
              </a:rPr>
              <a:t>http://</a:t>
            </a:r>
            <a:r>
              <a:rPr lang="fr-FR" sz="1200" b="1" dirty="0" smtClean="0">
                <a:hlinkClick r:id="rId5"/>
              </a:rPr>
              <a:t>www.jewishgen.org</a:t>
            </a:r>
            <a:r>
              <a:rPr lang="fr-FR" sz="1200" b="1" dirty="0" smtClean="0"/>
              <a:t> </a:t>
            </a:r>
            <a:endParaRPr lang="fr-FR" b="1" dirty="0"/>
          </a:p>
          <a:p>
            <a:r>
              <a:rPr lang="fr-FR" sz="1200" b="1" dirty="0" smtClean="0"/>
              <a:t> </a:t>
            </a:r>
          </a:p>
          <a:p>
            <a:r>
              <a:rPr lang="fr-FR" b="1" dirty="0">
                <a:solidFill>
                  <a:schemeClr val="tx2">
                    <a:lumMod val="75000"/>
                  </a:schemeClr>
                </a:solidFill>
              </a:rPr>
              <a:t> </a:t>
            </a:r>
            <a:r>
              <a:rPr lang="fr-FR" b="1" dirty="0" smtClean="0">
                <a:solidFill>
                  <a:schemeClr val="tx2">
                    <a:lumMod val="75000"/>
                  </a:schemeClr>
                </a:solidFill>
              </a:rPr>
              <a:t>  Ces 3 sites traitent de la généalogie juive</a:t>
            </a:r>
          </a:p>
          <a:p>
            <a:endParaRPr lang="fr-FR" b="1" dirty="0">
              <a:solidFill>
                <a:schemeClr val="tx2">
                  <a:lumMod val="75000"/>
                </a:schemeClr>
              </a:solidFill>
            </a:endParaRPr>
          </a:p>
          <a:p>
            <a:r>
              <a:rPr lang="fr-FR" b="1" dirty="0" smtClean="0"/>
              <a:t>Gallica</a:t>
            </a:r>
            <a:r>
              <a:rPr lang="fr-FR" b="1" dirty="0"/>
              <a:t>   </a:t>
            </a:r>
            <a:r>
              <a:rPr lang="fr-FR" b="1" dirty="0" smtClean="0"/>
              <a:t>					  </a:t>
            </a:r>
            <a:r>
              <a:rPr lang="fr-FR" sz="1200" b="1" dirty="0">
                <a:hlinkClick r:id="rId6"/>
              </a:rPr>
              <a:t>http://</a:t>
            </a:r>
            <a:r>
              <a:rPr lang="fr-FR" sz="1200" b="1" dirty="0" smtClean="0">
                <a:hlinkClick r:id="rId6"/>
              </a:rPr>
              <a:t>gallica.bnf.fr</a:t>
            </a:r>
            <a:r>
              <a:rPr lang="fr-FR" sz="1200" b="1" dirty="0" smtClean="0"/>
              <a:t> </a:t>
            </a:r>
          </a:p>
          <a:p>
            <a:r>
              <a:rPr lang="fr-FR" b="1" dirty="0">
                <a:solidFill>
                  <a:schemeClr val="tx2">
                    <a:lumMod val="75000"/>
                  </a:schemeClr>
                </a:solidFill>
              </a:rPr>
              <a:t> </a:t>
            </a:r>
            <a:r>
              <a:rPr lang="fr-FR" b="1" dirty="0" smtClean="0">
                <a:solidFill>
                  <a:schemeClr val="tx2">
                    <a:lumMod val="75000"/>
                  </a:schemeClr>
                </a:solidFill>
              </a:rPr>
              <a:t>  Bibliothèque numérique (Site de la Bibliothèque Nationale de France) contenant un très grand nombre de documents.</a:t>
            </a:r>
          </a:p>
          <a:p>
            <a:endParaRPr lang="fr-FR" b="1" dirty="0">
              <a:solidFill>
                <a:schemeClr val="tx2">
                  <a:lumMod val="75000"/>
                </a:schemeClr>
              </a:solidFill>
            </a:endParaRPr>
          </a:p>
          <a:p>
            <a:r>
              <a:rPr lang="fr-FR" b="1" dirty="0" smtClean="0"/>
              <a:t>Valeur </a:t>
            </a:r>
            <a:r>
              <a:rPr lang="fr-FR" b="1" dirty="0"/>
              <a:t>de l’argent </a:t>
            </a:r>
            <a:r>
              <a:rPr lang="fr-FR" b="1" dirty="0" smtClean="0"/>
              <a:t>                     </a:t>
            </a:r>
            <a:r>
              <a:rPr lang="fr-FR" sz="1200" b="1" dirty="0">
                <a:solidFill>
                  <a:schemeClr val="tx2">
                    <a:lumMod val="75000"/>
                  </a:schemeClr>
                </a:solidFill>
                <a:hlinkClick r:id="rId7"/>
              </a:rPr>
              <a:t>http://</a:t>
            </a:r>
            <a:r>
              <a:rPr lang="fr-FR" sz="1200" b="1" dirty="0" smtClean="0">
                <a:solidFill>
                  <a:schemeClr val="tx2">
                    <a:lumMod val="75000"/>
                  </a:schemeClr>
                </a:solidFill>
                <a:hlinkClick r:id="rId7"/>
              </a:rPr>
              <a:t>herve.laine-bucaille.pagesperso-orange.fr/valeurArgent.htm</a:t>
            </a:r>
            <a:r>
              <a:rPr lang="fr-FR" sz="1200" b="1" dirty="0" smtClean="0">
                <a:solidFill>
                  <a:schemeClr val="tx2">
                    <a:lumMod val="75000"/>
                  </a:schemeClr>
                </a:solidFill>
              </a:rPr>
              <a:t> </a:t>
            </a:r>
          </a:p>
          <a:p>
            <a:r>
              <a:rPr lang="fr-FR" b="1" dirty="0" smtClean="0">
                <a:solidFill>
                  <a:schemeClr val="tx2">
                    <a:lumMod val="75000"/>
                  </a:schemeClr>
                </a:solidFill>
              </a:rPr>
              <a:t>   Site personnel donnant une évolution de la valeur de l’argent et des choses à travers les </a:t>
            </a:r>
            <a:r>
              <a:rPr lang="fr-FR" b="1" dirty="0">
                <a:solidFill>
                  <a:schemeClr val="tx2">
                    <a:lumMod val="75000"/>
                  </a:schemeClr>
                </a:solidFill>
              </a:rPr>
              <a:t>â</a:t>
            </a:r>
            <a:r>
              <a:rPr lang="fr-FR" b="1" dirty="0" smtClean="0">
                <a:solidFill>
                  <a:schemeClr val="tx2">
                    <a:lumMod val="75000"/>
                  </a:schemeClr>
                </a:solidFill>
              </a:rPr>
              <a:t>ges.</a:t>
            </a:r>
          </a:p>
          <a:p>
            <a:endParaRPr lang="fr-FR" b="1" dirty="0">
              <a:solidFill>
                <a:schemeClr val="tx2">
                  <a:lumMod val="75000"/>
                </a:schemeClr>
              </a:solidFill>
            </a:endParaRPr>
          </a:p>
          <a:p>
            <a:r>
              <a:rPr lang="fr-FR" b="1" dirty="0"/>
              <a:t>Transcription d’actes </a:t>
            </a:r>
            <a:r>
              <a:rPr lang="fr-FR" b="1" dirty="0" smtClean="0"/>
              <a:t> 			 </a:t>
            </a:r>
            <a:r>
              <a:rPr lang="fr-FR" sz="1200" b="1" dirty="0">
                <a:hlinkClick r:id="rId8"/>
              </a:rPr>
              <a:t>http://</a:t>
            </a:r>
            <a:r>
              <a:rPr lang="fr-FR" sz="1200" b="1" dirty="0" smtClean="0">
                <a:hlinkClick r:id="rId8"/>
              </a:rPr>
              <a:t>www.paleographie.fr</a:t>
            </a:r>
            <a:r>
              <a:rPr lang="fr-FR" sz="1200" b="1" dirty="0" smtClean="0"/>
              <a:t> </a:t>
            </a:r>
          </a:p>
          <a:p>
            <a:r>
              <a:rPr lang="fr-FR" sz="1200" b="1" dirty="0"/>
              <a:t> </a:t>
            </a:r>
            <a:r>
              <a:rPr lang="fr-FR" sz="1200" b="1" dirty="0" smtClean="0"/>
              <a:t>  </a:t>
            </a:r>
            <a:r>
              <a:rPr lang="fr-FR" b="1" dirty="0" smtClean="0">
                <a:solidFill>
                  <a:schemeClr val="tx2">
                    <a:lumMod val="75000"/>
                  </a:schemeClr>
                </a:solidFill>
              </a:rPr>
              <a:t>Ce site (payant) propose la traduction et la transcription de documents.</a:t>
            </a:r>
          </a:p>
          <a:p>
            <a:endParaRPr lang="fr-FR" b="1" dirty="0">
              <a:solidFill>
                <a:schemeClr val="tx2">
                  <a:lumMod val="75000"/>
                </a:schemeClr>
              </a:solidFill>
            </a:endParaRPr>
          </a:p>
          <a:p>
            <a:r>
              <a:rPr lang="fr-FR" b="1" dirty="0" smtClean="0"/>
              <a:t>La revue française de généalogie	                   </a:t>
            </a:r>
            <a:r>
              <a:rPr lang="fr-FR" sz="1200" b="1" dirty="0" smtClean="0">
                <a:hlinkClick r:id="rId9"/>
              </a:rPr>
              <a:t>http</a:t>
            </a:r>
            <a:r>
              <a:rPr lang="fr-FR" sz="1200" b="1" dirty="0">
                <a:hlinkClick r:id="rId9"/>
              </a:rPr>
              <a:t>://</a:t>
            </a:r>
            <a:r>
              <a:rPr lang="fr-FR" sz="1200" b="1" dirty="0" smtClean="0">
                <a:hlinkClick r:id="rId9"/>
              </a:rPr>
              <a:t>www.rfgenealogie.com</a:t>
            </a:r>
            <a:r>
              <a:rPr lang="fr-FR" sz="1200" b="1" dirty="0" smtClean="0"/>
              <a:t> </a:t>
            </a:r>
          </a:p>
        </p:txBody>
      </p:sp>
      <p:pic>
        <p:nvPicPr>
          <p:cNvPr id="3" name="Imag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00392" y="1124744"/>
            <a:ext cx="375667" cy="359681"/>
          </a:xfrm>
          <a:prstGeom prst="rect">
            <a:avLst/>
          </a:prstGeom>
        </p:spPr>
      </p:pic>
      <p:pic>
        <p:nvPicPr>
          <p:cNvPr id="9" name="Imag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58843" y="1511313"/>
            <a:ext cx="658763" cy="233391"/>
          </a:xfrm>
          <a:prstGeom prst="rect">
            <a:avLst/>
          </a:prstGeom>
        </p:spPr>
      </p:pic>
      <p:pic>
        <p:nvPicPr>
          <p:cNvPr id="10" name="Imag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50532" y="1817241"/>
            <a:ext cx="1075383" cy="205378"/>
          </a:xfrm>
          <a:prstGeom prst="rect">
            <a:avLst/>
          </a:prstGeom>
        </p:spPr>
      </p:pic>
      <p:pic>
        <p:nvPicPr>
          <p:cNvPr id="11" name="Imag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50868" y="2852936"/>
            <a:ext cx="581025" cy="219075"/>
          </a:xfrm>
          <a:prstGeom prst="rect">
            <a:avLst/>
          </a:prstGeom>
        </p:spPr>
      </p:pic>
      <p:pic>
        <p:nvPicPr>
          <p:cNvPr id="12" name="Imag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47233" y="5733256"/>
            <a:ext cx="788293" cy="244162"/>
          </a:xfrm>
          <a:prstGeom prst="rect">
            <a:avLst/>
          </a:prstGeom>
        </p:spPr>
      </p:pic>
    </p:spTree>
    <p:extLst>
      <p:ext uri="{BB962C8B-B14F-4D97-AF65-F5344CB8AC3E}">
        <p14:creationId xmlns:p14="http://schemas.microsoft.com/office/powerpoint/2010/main" val="991242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260648"/>
            <a:ext cx="5915000" cy="432048"/>
          </a:xfrm>
        </p:spPr>
        <p:txBody>
          <a:bodyPr>
            <a:noAutofit/>
          </a:bodyPr>
          <a:lstStyle/>
          <a:p>
            <a:r>
              <a:rPr lang="fr-FR" sz="2800" b="1" dirty="0" smtClean="0"/>
              <a:t>En conclusion</a:t>
            </a:r>
            <a:endParaRPr lang="fr-FR" sz="2800" b="1" dirty="0"/>
          </a:p>
        </p:txBody>
      </p:sp>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3990" y="260648"/>
            <a:ext cx="670457" cy="670457"/>
          </a:xfrm>
        </p:spPr>
      </p:pic>
      <p:sp>
        <p:nvSpPr>
          <p:cNvPr id="4" name="Espace réservé de la date 3"/>
          <p:cNvSpPr>
            <a:spLocks noGrp="1"/>
          </p:cNvSpPr>
          <p:nvPr>
            <p:ph type="dt" sz="half" idx="10"/>
          </p:nvPr>
        </p:nvSpPr>
        <p:spPr/>
        <p:txBody>
          <a:bodyPr/>
          <a:lstStyle/>
          <a:p>
            <a:r>
              <a:rPr lang="fr-FR" smtClean="0"/>
              <a:t>14/11/2015</a:t>
            </a:r>
            <a:endParaRPr lang="fr-FR" dirty="0"/>
          </a:p>
        </p:txBody>
      </p:sp>
      <p:sp>
        <p:nvSpPr>
          <p:cNvPr id="5" name="Espace réservé du pied de page 4"/>
          <p:cNvSpPr>
            <a:spLocks noGrp="1"/>
          </p:cNvSpPr>
          <p:nvPr>
            <p:ph type="ftr" sz="quarter" idx="11"/>
          </p:nvPr>
        </p:nvSpPr>
        <p:spPr/>
        <p:txBody>
          <a:bodyPr/>
          <a:lstStyle/>
          <a:p>
            <a:r>
              <a:rPr lang="fr-FR" dirty="0" smtClean="0"/>
              <a:t>Jean-Yves SALIOU</a:t>
            </a:r>
            <a:endParaRPr lang="fr-FR" dirty="0"/>
          </a:p>
        </p:txBody>
      </p:sp>
      <p:sp>
        <p:nvSpPr>
          <p:cNvPr id="6" name="Espace réservé du numéro de diapositive 5"/>
          <p:cNvSpPr>
            <a:spLocks noGrp="1"/>
          </p:cNvSpPr>
          <p:nvPr>
            <p:ph type="sldNum" sz="quarter" idx="12"/>
          </p:nvPr>
        </p:nvSpPr>
        <p:spPr/>
        <p:txBody>
          <a:bodyPr/>
          <a:lstStyle/>
          <a:p>
            <a:fld id="{3CA64052-1A22-492B-BD34-F429DA595685}" type="slidenum">
              <a:rPr lang="fr-FR" smtClean="0"/>
              <a:t>13</a:t>
            </a:fld>
            <a:endParaRPr lang="fr-FR" dirty="0"/>
          </a:p>
        </p:txBody>
      </p:sp>
      <p:sp>
        <p:nvSpPr>
          <p:cNvPr id="8" name="ZoneTexte 7"/>
          <p:cNvSpPr txBox="1"/>
          <p:nvPr/>
        </p:nvSpPr>
        <p:spPr>
          <a:xfrm>
            <a:off x="395536" y="1124744"/>
            <a:ext cx="8352928" cy="4339650"/>
          </a:xfrm>
          <a:prstGeom prst="rect">
            <a:avLst/>
          </a:prstGeom>
          <a:noFill/>
        </p:spPr>
        <p:txBody>
          <a:bodyPr wrap="square" rtlCol="0">
            <a:spAutoFit/>
          </a:bodyPr>
          <a:lstStyle/>
          <a:p>
            <a:r>
              <a:rPr lang="fr-FR" b="1" dirty="0" smtClean="0"/>
              <a:t>Les sites retenus ici représentent environ </a:t>
            </a:r>
            <a:r>
              <a:rPr lang="fr-FR" b="1" dirty="0" smtClean="0">
                <a:solidFill>
                  <a:srgbClr val="FF0000"/>
                </a:solidFill>
              </a:rPr>
              <a:t>1,5 % </a:t>
            </a:r>
            <a:r>
              <a:rPr lang="fr-FR" b="1" dirty="0" smtClean="0"/>
              <a:t>de la sélection de la revue française de généalogie. Ils doivent toutefois permettre de travailler correctement pour la plupart de nos recherches. Pour des problèmes de copyright, la liste complète ne peut être diffusée librement.</a:t>
            </a:r>
          </a:p>
          <a:p>
            <a:endParaRPr lang="fr-FR" sz="1200" b="1" dirty="0" smtClean="0"/>
          </a:p>
          <a:p>
            <a:r>
              <a:rPr lang="fr-FR" b="1" dirty="0" smtClean="0"/>
              <a:t>Lorsque l’on est face à des problèmes particuliers (recherches approfondies sur un département ou à l’étranger, bagnards, déportés, esclaves, …) il devient utile de se plonger dans la liste des 2200 références, soit directement dans le livre, soit dans le tableau associé.</a:t>
            </a:r>
          </a:p>
          <a:p>
            <a:endParaRPr lang="fr-FR" b="1" dirty="0"/>
          </a:p>
          <a:p>
            <a:r>
              <a:rPr lang="fr-FR" b="1" dirty="0" smtClean="0"/>
              <a:t>A cet effet, le logiciel d’accompagnement a été installé sur l’ordinateur de l’Atelier où il peut être consulté. </a:t>
            </a:r>
          </a:p>
          <a:p>
            <a:endParaRPr lang="fr-FR" b="1" dirty="0"/>
          </a:p>
          <a:p>
            <a:r>
              <a:rPr lang="fr-FR" b="1" dirty="0" smtClean="0"/>
              <a:t>Certains sites méritent d’être analysés plus en détail et présentés lors d’une de nos prochaines réunions.</a:t>
            </a:r>
            <a:endParaRPr lang="fr-FR" b="1" dirty="0"/>
          </a:p>
          <a:p>
            <a:endParaRPr lang="fr-FR" sz="1200" b="1" dirty="0" smtClean="0"/>
          </a:p>
        </p:txBody>
      </p:sp>
    </p:spTree>
    <p:extLst>
      <p:ext uri="{BB962C8B-B14F-4D97-AF65-F5344CB8AC3E}">
        <p14:creationId xmlns:p14="http://schemas.microsoft.com/office/powerpoint/2010/main" val="3021140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6923112" cy="418058"/>
          </a:xfrm>
        </p:spPr>
        <p:txBody>
          <a:bodyPr>
            <a:noAutofit/>
          </a:bodyPr>
          <a:lstStyle/>
          <a:p>
            <a:r>
              <a:rPr lang="fr-FR" sz="1600" b="1" dirty="0" smtClean="0"/>
              <a:t>Notre site </a:t>
            </a:r>
            <a:r>
              <a:rPr lang="fr-FR" sz="1600" b="1" u="sng" dirty="0" smtClean="0">
                <a:solidFill>
                  <a:schemeClr val="tx2">
                    <a:lumMod val="60000"/>
                    <a:lumOff val="40000"/>
                  </a:schemeClr>
                </a:solidFill>
              </a:rPr>
              <a:t>www.genealogiegometzlechatel.fr</a:t>
            </a:r>
            <a:r>
              <a:rPr lang="fr-FR" sz="1600" dirty="0" smtClean="0"/>
              <a:t>  </a:t>
            </a:r>
            <a:r>
              <a:rPr lang="fr-FR" sz="1600" b="1" dirty="0" smtClean="0"/>
              <a:t>donne déjà quelques liens …</a:t>
            </a:r>
            <a:endParaRPr lang="fr-FR" sz="1600" b="1" dirty="0"/>
          </a:p>
        </p:txBody>
      </p:sp>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84368" y="260648"/>
            <a:ext cx="720080" cy="720080"/>
          </a:xfrm>
        </p:spPr>
      </p:pic>
      <p:sp>
        <p:nvSpPr>
          <p:cNvPr id="4" name="Espace réservé de la date 3"/>
          <p:cNvSpPr>
            <a:spLocks noGrp="1"/>
          </p:cNvSpPr>
          <p:nvPr>
            <p:ph type="dt" sz="half" idx="10"/>
          </p:nvPr>
        </p:nvSpPr>
        <p:spPr/>
        <p:txBody>
          <a:bodyPr/>
          <a:lstStyle/>
          <a:p>
            <a:r>
              <a:rPr lang="fr-FR" smtClean="0"/>
              <a:t>14/11/2015</a:t>
            </a:r>
            <a:endParaRPr lang="fr-FR" dirty="0"/>
          </a:p>
        </p:txBody>
      </p:sp>
      <p:sp>
        <p:nvSpPr>
          <p:cNvPr id="5" name="Espace réservé du pied de page 4"/>
          <p:cNvSpPr>
            <a:spLocks noGrp="1"/>
          </p:cNvSpPr>
          <p:nvPr>
            <p:ph type="ftr" sz="quarter" idx="11"/>
          </p:nvPr>
        </p:nvSpPr>
        <p:spPr/>
        <p:txBody>
          <a:bodyPr/>
          <a:lstStyle/>
          <a:p>
            <a:r>
              <a:rPr lang="fr-FR" dirty="0" smtClean="0"/>
              <a:t>Jean-Yves SALIOU</a:t>
            </a:r>
            <a:endParaRPr lang="fr-FR" dirty="0"/>
          </a:p>
        </p:txBody>
      </p:sp>
      <p:sp>
        <p:nvSpPr>
          <p:cNvPr id="6" name="Espace réservé du numéro de diapositive 5"/>
          <p:cNvSpPr>
            <a:spLocks noGrp="1"/>
          </p:cNvSpPr>
          <p:nvPr>
            <p:ph type="sldNum" sz="quarter" idx="12"/>
          </p:nvPr>
        </p:nvSpPr>
        <p:spPr/>
        <p:txBody>
          <a:bodyPr/>
          <a:lstStyle/>
          <a:p>
            <a:fld id="{3CA64052-1A22-492B-BD34-F429DA595685}" type="slidenum">
              <a:rPr lang="fr-FR" smtClean="0"/>
              <a:t>2</a:t>
            </a:fld>
            <a:endParaRPr lang="fr-FR" dirty="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836712"/>
            <a:ext cx="3975089" cy="5472608"/>
          </a:xfrm>
          <a:prstGeom prst="rect">
            <a:avLst/>
          </a:prstGeom>
        </p:spPr>
      </p:pic>
    </p:spTree>
    <p:extLst>
      <p:ext uri="{BB962C8B-B14F-4D97-AF65-F5344CB8AC3E}">
        <p14:creationId xmlns:p14="http://schemas.microsoft.com/office/powerpoint/2010/main" val="3418480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067128" cy="490066"/>
          </a:xfrm>
        </p:spPr>
        <p:txBody>
          <a:bodyPr>
            <a:noAutofit/>
          </a:bodyPr>
          <a:lstStyle/>
          <a:p>
            <a:r>
              <a:rPr lang="fr-FR" sz="1600" b="1" dirty="0" smtClean="0"/>
              <a:t>Un numéro spécial de la revue française de Généalogie a recensé plus de 2000 références classées par thèmes</a:t>
            </a:r>
            <a:endParaRPr lang="fr-FR" sz="1600" b="1" dirty="0"/>
          </a:p>
        </p:txBody>
      </p:sp>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5736" y="980728"/>
            <a:ext cx="4536504" cy="5197603"/>
          </a:xfrm>
        </p:spPr>
      </p:pic>
      <p:sp>
        <p:nvSpPr>
          <p:cNvPr id="4" name="Espace réservé de la date 3"/>
          <p:cNvSpPr>
            <a:spLocks noGrp="1"/>
          </p:cNvSpPr>
          <p:nvPr>
            <p:ph type="dt" sz="half" idx="10"/>
          </p:nvPr>
        </p:nvSpPr>
        <p:spPr/>
        <p:txBody>
          <a:bodyPr/>
          <a:lstStyle/>
          <a:p>
            <a:r>
              <a:rPr lang="fr-FR" smtClean="0"/>
              <a:t>14/11/2015</a:t>
            </a:r>
            <a:endParaRPr lang="fr-FR" dirty="0"/>
          </a:p>
        </p:txBody>
      </p:sp>
      <p:sp>
        <p:nvSpPr>
          <p:cNvPr id="5" name="Espace réservé du pied de page 4"/>
          <p:cNvSpPr>
            <a:spLocks noGrp="1"/>
          </p:cNvSpPr>
          <p:nvPr>
            <p:ph type="ftr" sz="quarter" idx="11"/>
          </p:nvPr>
        </p:nvSpPr>
        <p:spPr/>
        <p:txBody>
          <a:bodyPr/>
          <a:lstStyle/>
          <a:p>
            <a:r>
              <a:rPr lang="fr-FR" dirty="0" smtClean="0"/>
              <a:t>Jean-Yves SALIOU</a:t>
            </a:r>
            <a:endParaRPr lang="fr-FR" dirty="0"/>
          </a:p>
        </p:txBody>
      </p:sp>
      <p:sp>
        <p:nvSpPr>
          <p:cNvPr id="6" name="Espace réservé du numéro de diapositive 5"/>
          <p:cNvSpPr>
            <a:spLocks noGrp="1"/>
          </p:cNvSpPr>
          <p:nvPr>
            <p:ph type="sldNum" sz="quarter" idx="12"/>
          </p:nvPr>
        </p:nvSpPr>
        <p:spPr/>
        <p:txBody>
          <a:bodyPr/>
          <a:lstStyle/>
          <a:p>
            <a:fld id="{3CA64052-1A22-492B-BD34-F429DA595685}" type="slidenum">
              <a:rPr lang="fr-FR" smtClean="0"/>
              <a:t>3</a:t>
            </a:fld>
            <a:endParaRPr lang="fr-FR" dirty="0"/>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5167" y="260648"/>
            <a:ext cx="717376" cy="717376"/>
          </a:xfrm>
          <a:prstGeom prst="rect">
            <a:avLst/>
          </a:prstGeom>
        </p:spPr>
      </p:pic>
    </p:spTree>
    <p:extLst>
      <p:ext uri="{BB962C8B-B14F-4D97-AF65-F5344CB8AC3E}">
        <p14:creationId xmlns:p14="http://schemas.microsoft.com/office/powerpoint/2010/main" val="953892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6995120" cy="346050"/>
          </a:xfrm>
        </p:spPr>
        <p:txBody>
          <a:bodyPr>
            <a:normAutofit fontScale="90000"/>
          </a:bodyPr>
          <a:lstStyle/>
          <a:p>
            <a:r>
              <a:rPr lang="fr-FR" sz="1600" b="1" dirty="0" smtClean="0"/>
              <a:t>Contenu de l’ouvrage : des tableaux de synthèse (sur CD) et une description des sites</a:t>
            </a:r>
            <a:endParaRPr lang="fr-FR" sz="1600" b="1" dirty="0"/>
          </a:p>
        </p:txBody>
      </p:sp>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84368" y="260648"/>
            <a:ext cx="720080" cy="720080"/>
          </a:xfrm>
        </p:spPr>
      </p:pic>
      <p:sp>
        <p:nvSpPr>
          <p:cNvPr id="4" name="Espace réservé de la date 3"/>
          <p:cNvSpPr>
            <a:spLocks noGrp="1"/>
          </p:cNvSpPr>
          <p:nvPr>
            <p:ph type="dt" sz="half" idx="10"/>
          </p:nvPr>
        </p:nvSpPr>
        <p:spPr/>
        <p:txBody>
          <a:bodyPr/>
          <a:lstStyle/>
          <a:p>
            <a:r>
              <a:rPr lang="fr-FR" smtClean="0"/>
              <a:t>14/11/2015</a:t>
            </a:r>
            <a:endParaRPr lang="fr-FR" dirty="0"/>
          </a:p>
        </p:txBody>
      </p:sp>
      <p:sp>
        <p:nvSpPr>
          <p:cNvPr id="5" name="Espace réservé du pied de page 4"/>
          <p:cNvSpPr>
            <a:spLocks noGrp="1"/>
          </p:cNvSpPr>
          <p:nvPr>
            <p:ph type="ftr" sz="quarter" idx="11"/>
          </p:nvPr>
        </p:nvSpPr>
        <p:spPr/>
        <p:txBody>
          <a:bodyPr/>
          <a:lstStyle/>
          <a:p>
            <a:r>
              <a:rPr lang="fr-FR" dirty="0" smtClean="0"/>
              <a:t>Jean-Yves SALIOU</a:t>
            </a:r>
            <a:endParaRPr lang="fr-FR" dirty="0"/>
          </a:p>
        </p:txBody>
      </p:sp>
      <p:sp>
        <p:nvSpPr>
          <p:cNvPr id="6" name="Espace réservé du numéro de diapositive 5"/>
          <p:cNvSpPr>
            <a:spLocks noGrp="1"/>
          </p:cNvSpPr>
          <p:nvPr>
            <p:ph type="sldNum" sz="quarter" idx="12"/>
          </p:nvPr>
        </p:nvSpPr>
        <p:spPr/>
        <p:txBody>
          <a:bodyPr/>
          <a:lstStyle/>
          <a:p>
            <a:fld id="{3CA64052-1A22-492B-BD34-F429DA595685}" type="slidenum">
              <a:rPr lang="fr-FR" smtClean="0"/>
              <a:t>4</a:t>
            </a:fld>
            <a:endParaRPr lang="fr-FR" dirty="0"/>
          </a:p>
        </p:txBody>
      </p:sp>
      <p:sp>
        <p:nvSpPr>
          <p:cNvPr id="10" name="ZoneTexte 9"/>
          <p:cNvSpPr txBox="1"/>
          <p:nvPr/>
        </p:nvSpPr>
        <p:spPr>
          <a:xfrm>
            <a:off x="1185574" y="1419854"/>
            <a:ext cx="1872208" cy="1224136"/>
          </a:xfrm>
          <a:prstGeom prst="rect">
            <a:avLst/>
          </a:prstGeom>
          <a:noFill/>
        </p:spPr>
        <p:txBody>
          <a:bodyPr wrap="square" rtlCol="0">
            <a:spAutoFit/>
          </a:bodyPr>
          <a:lstStyle/>
          <a:p>
            <a:endParaRPr lang="fr-FR" dirty="0"/>
          </a:p>
        </p:txBody>
      </p:sp>
      <p:pic>
        <p:nvPicPr>
          <p:cNvPr id="1026" name="Picture 2" descr="C:\Users\Jean-Yves\Desktop\Tab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760977"/>
            <a:ext cx="7416824" cy="1026334"/>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8335" y="1949773"/>
            <a:ext cx="4034498" cy="4433432"/>
          </a:xfrm>
          <a:prstGeom prst="rect">
            <a:avLst/>
          </a:prstGeom>
        </p:spPr>
      </p:pic>
    </p:spTree>
    <p:extLst>
      <p:ext uri="{BB962C8B-B14F-4D97-AF65-F5344CB8AC3E}">
        <p14:creationId xmlns:p14="http://schemas.microsoft.com/office/powerpoint/2010/main" val="3169016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5915000" cy="346050"/>
          </a:xfrm>
        </p:spPr>
        <p:txBody>
          <a:bodyPr>
            <a:noAutofit/>
          </a:bodyPr>
          <a:lstStyle/>
          <a:p>
            <a:r>
              <a:rPr lang="fr-FR" sz="2000" b="1" dirty="0" smtClean="0"/>
              <a:t>Inventaire des sites</a:t>
            </a:r>
            <a:endParaRPr lang="fr-FR" sz="2000" b="1" dirty="0"/>
          </a:p>
        </p:txBody>
      </p:sp>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84368" y="260648"/>
            <a:ext cx="742206" cy="742206"/>
          </a:xfrm>
        </p:spPr>
      </p:pic>
      <p:sp>
        <p:nvSpPr>
          <p:cNvPr id="4" name="Espace réservé de la date 3"/>
          <p:cNvSpPr>
            <a:spLocks noGrp="1"/>
          </p:cNvSpPr>
          <p:nvPr>
            <p:ph type="dt" sz="half" idx="10"/>
          </p:nvPr>
        </p:nvSpPr>
        <p:spPr/>
        <p:txBody>
          <a:bodyPr/>
          <a:lstStyle/>
          <a:p>
            <a:r>
              <a:rPr lang="fr-FR" smtClean="0"/>
              <a:t>14/11/2015</a:t>
            </a:r>
            <a:endParaRPr lang="fr-FR" dirty="0"/>
          </a:p>
        </p:txBody>
      </p:sp>
      <p:sp>
        <p:nvSpPr>
          <p:cNvPr id="5" name="Espace réservé du pied de page 4"/>
          <p:cNvSpPr>
            <a:spLocks noGrp="1"/>
          </p:cNvSpPr>
          <p:nvPr>
            <p:ph type="ftr" sz="quarter" idx="11"/>
          </p:nvPr>
        </p:nvSpPr>
        <p:spPr/>
        <p:txBody>
          <a:bodyPr/>
          <a:lstStyle/>
          <a:p>
            <a:r>
              <a:rPr lang="fr-FR" dirty="0" smtClean="0"/>
              <a:t>Jean-Yves SALIOU</a:t>
            </a:r>
            <a:endParaRPr lang="fr-FR" dirty="0"/>
          </a:p>
        </p:txBody>
      </p:sp>
      <p:sp>
        <p:nvSpPr>
          <p:cNvPr id="6" name="Espace réservé du numéro de diapositive 5"/>
          <p:cNvSpPr>
            <a:spLocks noGrp="1"/>
          </p:cNvSpPr>
          <p:nvPr>
            <p:ph type="sldNum" sz="quarter" idx="12"/>
          </p:nvPr>
        </p:nvSpPr>
        <p:spPr/>
        <p:txBody>
          <a:bodyPr/>
          <a:lstStyle/>
          <a:p>
            <a:fld id="{3CA64052-1A22-492B-BD34-F429DA595685}" type="slidenum">
              <a:rPr lang="fr-FR" smtClean="0"/>
              <a:t>5</a:t>
            </a:fld>
            <a:endParaRPr lang="fr-FR" dirty="0"/>
          </a:p>
        </p:txBody>
      </p:sp>
      <p:sp>
        <p:nvSpPr>
          <p:cNvPr id="8" name="ZoneTexte 7"/>
          <p:cNvSpPr txBox="1"/>
          <p:nvPr/>
        </p:nvSpPr>
        <p:spPr>
          <a:xfrm>
            <a:off x="755576" y="1124744"/>
            <a:ext cx="7726795" cy="5078313"/>
          </a:xfrm>
          <a:prstGeom prst="rect">
            <a:avLst/>
          </a:prstGeom>
          <a:noFill/>
        </p:spPr>
        <p:txBody>
          <a:bodyPr wrap="none" rtlCol="0">
            <a:spAutoFit/>
          </a:bodyPr>
          <a:lstStyle/>
          <a:p>
            <a:pPr marL="342900" indent="-342900">
              <a:buAutoNum type="arabicPlain"/>
            </a:pPr>
            <a:r>
              <a:rPr lang="fr-FR" sz="2000" b="1" dirty="0" smtClean="0"/>
              <a:t>Bases de données</a:t>
            </a:r>
            <a:r>
              <a:rPr lang="fr-FR" sz="2400" b="1" dirty="0" smtClean="0"/>
              <a:t>					</a:t>
            </a:r>
            <a:r>
              <a:rPr lang="fr-FR" sz="1600" b="1" dirty="0" smtClean="0">
                <a:solidFill>
                  <a:srgbClr val="FF0000"/>
                </a:solidFill>
              </a:rPr>
              <a:t>de 1 à 92</a:t>
            </a:r>
          </a:p>
          <a:p>
            <a:r>
              <a:rPr lang="fr-FR" b="1" dirty="0" smtClean="0"/>
              <a:t>	1-1	Sites d’orientation			</a:t>
            </a:r>
            <a:r>
              <a:rPr lang="fr-FR" sz="1400" b="1" dirty="0" smtClean="0">
                <a:solidFill>
                  <a:srgbClr val="FF0000"/>
                </a:solidFill>
              </a:rPr>
              <a:t>1   à 24</a:t>
            </a:r>
          </a:p>
          <a:p>
            <a:r>
              <a:rPr lang="fr-FR" b="1" dirty="0"/>
              <a:t>	</a:t>
            </a:r>
            <a:r>
              <a:rPr lang="fr-FR" b="1" dirty="0" smtClean="0"/>
              <a:t>1-2	Bases nominatives			</a:t>
            </a:r>
            <a:r>
              <a:rPr lang="fr-FR" sz="1400" b="1" dirty="0" smtClean="0">
                <a:solidFill>
                  <a:srgbClr val="FF0000"/>
                </a:solidFill>
              </a:rPr>
              <a:t>25 à 92</a:t>
            </a:r>
          </a:p>
          <a:p>
            <a:endParaRPr lang="fr-FR" sz="2000" b="1" dirty="0" smtClean="0">
              <a:solidFill>
                <a:srgbClr val="FF0000"/>
              </a:solidFill>
            </a:endParaRPr>
          </a:p>
          <a:p>
            <a:pPr marL="342900" indent="-342900">
              <a:buAutoNum type="arabicPlain" startAt="2"/>
            </a:pPr>
            <a:r>
              <a:rPr lang="fr-FR" sz="2000" b="1" dirty="0" smtClean="0"/>
              <a:t>Références départementales Métropole et Outre Mer</a:t>
            </a:r>
            <a:r>
              <a:rPr lang="fr-FR" b="1" dirty="0" smtClean="0"/>
              <a:t>	</a:t>
            </a:r>
            <a:r>
              <a:rPr lang="fr-FR" sz="1600" b="1" dirty="0" smtClean="0">
                <a:solidFill>
                  <a:srgbClr val="FF0000"/>
                </a:solidFill>
              </a:rPr>
              <a:t>de 93 à 1789</a:t>
            </a:r>
          </a:p>
          <a:p>
            <a:pPr lvl="1"/>
            <a:r>
              <a:rPr lang="fr-FR" b="1" dirty="0"/>
              <a:t>	</a:t>
            </a:r>
            <a:r>
              <a:rPr lang="fr-FR" b="1" dirty="0" smtClean="0"/>
              <a:t>2-1	</a:t>
            </a:r>
            <a:r>
              <a:rPr lang="fr-FR" sz="1600" b="1" dirty="0" smtClean="0"/>
              <a:t>Ain (01)</a:t>
            </a:r>
          </a:p>
          <a:p>
            <a:pPr lvl="1"/>
            <a:r>
              <a:rPr lang="fr-FR" b="1" dirty="0"/>
              <a:t>	</a:t>
            </a:r>
            <a:r>
              <a:rPr lang="fr-FR" b="1" dirty="0" smtClean="0"/>
              <a:t>		</a:t>
            </a:r>
            <a:r>
              <a:rPr lang="fr-FR" sz="1600" b="1" dirty="0" smtClean="0">
                <a:solidFill>
                  <a:schemeClr val="tx2"/>
                </a:solidFill>
              </a:rPr>
              <a:t>AD 01</a:t>
            </a:r>
          </a:p>
          <a:p>
            <a:pPr lvl="1"/>
            <a:r>
              <a:rPr lang="fr-FR" sz="1600" b="1" dirty="0">
                <a:solidFill>
                  <a:schemeClr val="tx2"/>
                </a:solidFill>
              </a:rPr>
              <a:t>	</a:t>
            </a:r>
            <a:r>
              <a:rPr lang="fr-FR" sz="1600" b="1" dirty="0" smtClean="0">
                <a:solidFill>
                  <a:schemeClr val="tx2"/>
                </a:solidFill>
              </a:rPr>
              <a:t>		Autres sites dédiés</a:t>
            </a:r>
          </a:p>
          <a:p>
            <a:pPr lvl="1"/>
            <a:r>
              <a:rPr lang="fr-FR" sz="1600" b="1" dirty="0">
                <a:solidFill>
                  <a:schemeClr val="tx2"/>
                </a:solidFill>
              </a:rPr>
              <a:t>	</a:t>
            </a:r>
            <a:r>
              <a:rPr lang="fr-FR" sz="1600" b="1" dirty="0" smtClean="0">
                <a:solidFill>
                  <a:schemeClr val="tx2"/>
                </a:solidFill>
              </a:rPr>
              <a:t>			Associations et cercles régionaux</a:t>
            </a:r>
          </a:p>
          <a:p>
            <a:pPr lvl="1"/>
            <a:r>
              <a:rPr lang="fr-FR" sz="1600" b="1" dirty="0">
                <a:solidFill>
                  <a:schemeClr val="tx2"/>
                </a:solidFill>
              </a:rPr>
              <a:t>	</a:t>
            </a:r>
            <a:r>
              <a:rPr lang="fr-FR" sz="1600" b="1" dirty="0" smtClean="0">
                <a:solidFill>
                  <a:schemeClr val="tx2"/>
                </a:solidFill>
              </a:rPr>
              <a:t>			Archives municipales</a:t>
            </a:r>
          </a:p>
          <a:p>
            <a:pPr lvl="1"/>
            <a:r>
              <a:rPr lang="fr-FR" sz="1600" b="1" dirty="0">
                <a:solidFill>
                  <a:schemeClr val="tx2"/>
                </a:solidFill>
              </a:rPr>
              <a:t>	</a:t>
            </a:r>
            <a:r>
              <a:rPr lang="fr-FR" sz="1600" b="1" dirty="0" smtClean="0">
                <a:solidFill>
                  <a:schemeClr val="tx2"/>
                </a:solidFill>
              </a:rPr>
              <a:t>			Sites personnels</a:t>
            </a:r>
          </a:p>
          <a:p>
            <a:pPr lvl="1"/>
            <a:r>
              <a:rPr lang="fr-FR" sz="1600" b="1" dirty="0">
                <a:solidFill>
                  <a:schemeClr val="tx2"/>
                </a:solidFill>
              </a:rPr>
              <a:t>	</a:t>
            </a:r>
            <a:r>
              <a:rPr lang="fr-FR" sz="1600" b="1" dirty="0" smtClean="0">
                <a:solidFill>
                  <a:schemeClr val="tx2"/>
                </a:solidFill>
              </a:rPr>
              <a:t>			Relevés collaboratifs</a:t>
            </a:r>
          </a:p>
          <a:p>
            <a:pPr lvl="1"/>
            <a:r>
              <a:rPr lang="fr-FR" b="1" dirty="0"/>
              <a:t>	</a:t>
            </a:r>
            <a:r>
              <a:rPr lang="fr-FR" b="1" dirty="0" smtClean="0"/>
              <a:t>2-2	</a:t>
            </a:r>
            <a:r>
              <a:rPr lang="fr-FR" sz="1600" b="1" dirty="0" smtClean="0"/>
              <a:t>Aisne (02)</a:t>
            </a:r>
          </a:p>
          <a:p>
            <a:pPr lvl="1"/>
            <a:r>
              <a:rPr lang="fr-FR" b="1" dirty="0"/>
              <a:t>	</a:t>
            </a:r>
            <a:r>
              <a:rPr lang="fr-FR" b="1" dirty="0" smtClean="0"/>
              <a:t>		</a:t>
            </a:r>
            <a:r>
              <a:rPr lang="fr-FR" sz="1600" b="1" dirty="0" smtClean="0">
                <a:solidFill>
                  <a:schemeClr val="tx2"/>
                </a:solidFill>
              </a:rPr>
              <a:t>AD 02</a:t>
            </a:r>
          </a:p>
          <a:p>
            <a:pPr lvl="1"/>
            <a:endParaRPr lang="fr-FR" b="1" dirty="0" smtClean="0"/>
          </a:p>
          <a:p>
            <a:pPr lvl="1"/>
            <a:r>
              <a:rPr lang="fr-FR" b="1" dirty="0"/>
              <a:t>	</a:t>
            </a:r>
            <a:r>
              <a:rPr lang="fr-FR" b="1" dirty="0" smtClean="0"/>
              <a:t>		…….</a:t>
            </a:r>
          </a:p>
          <a:p>
            <a:pPr lvl="1"/>
            <a:endParaRPr lang="fr-FR" b="1" dirty="0" smtClean="0"/>
          </a:p>
          <a:p>
            <a:pPr lvl="1"/>
            <a:r>
              <a:rPr lang="fr-FR" b="1" dirty="0"/>
              <a:t>	</a:t>
            </a:r>
            <a:r>
              <a:rPr lang="fr-FR" b="1" dirty="0" smtClean="0"/>
              <a:t>2-106	</a:t>
            </a:r>
            <a:r>
              <a:rPr lang="fr-FR" sz="1600" b="1" dirty="0" smtClean="0"/>
              <a:t>Nouvelle-Calédonie (988)</a:t>
            </a:r>
          </a:p>
        </p:txBody>
      </p:sp>
    </p:spTree>
    <p:extLst>
      <p:ext uri="{BB962C8B-B14F-4D97-AF65-F5344CB8AC3E}">
        <p14:creationId xmlns:p14="http://schemas.microsoft.com/office/powerpoint/2010/main" val="1982374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5915000" cy="346050"/>
          </a:xfrm>
        </p:spPr>
        <p:txBody>
          <a:bodyPr>
            <a:noAutofit/>
          </a:bodyPr>
          <a:lstStyle/>
          <a:p>
            <a:r>
              <a:rPr lang="fr-FR" sz="2000" b="1" dirty="0" smtClean="0"/>
              <a:t>Inventaire des sites (suite)</a:t>
            </a:r>
            <a:endParaRPr lang="fr-FR" sz="2000" b="1" dirty="0"/>
          </a:p>
        </p:txBody>
      </p:sp>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84368" y="260648"/>
            <a:ext cx="742206" cy="742206"/>
          </a:xfrm>
        </p:spPr>
      </p:pic>
      <p:sp>
        <p:nvSpPr>
          <p:cNvPr id="4" name="Espace réservé de la date 3"/>
          <p:cNvSpPr>
            <a:spLocks noGrp="1"/>
          </p:cNvSpPr>
          <p:nvPr>
            <p:ph type="dt" sz="half" idx="10"/>
          </p:nvPr>
        </p:nvSpPr>
        <p:spPr/>
        <p:txBody>
          <a:bodyPr/>
          <a:lstStyle/>
          <a:p>
            <a:r>
              <a:rPr lang="fr-FR" smtClean="0"/>
              <a:t>14/11/2015</a:t>
            </a:r>
            <a:endParaRPr lang="fr-FR" dirty="0"/>
          </a:p>
        </p:txBody>
      </p:sp>
      <p:sp>
        <p:nvSpPr>
          <p:cNvPr id="5" name="Espace réservé du pied de page 4"/>
          <p:cNvSpPr>
            <a:spLocks noGrp="1"/>
          </p:cNvSpPr>
          <p:nvPr>
            <p:ph type="ftr" sz="quarter" idx="11"/>
          </p:nvPr>
        </p:nvSpPr>
        <p:spPr/>
        <p:txBody>
          <a:bodyPr/>
          <a:lstStyle/>
          <a:p>
            <a:r>
              <a:rPr lang="fr-FR" dirty="0" smtClean="0"/>
              <a:t>Jean-Yves SALIOU</a:t>
            </a:r>
            <a:endParaRPr lang="fr-FR" dirty="0"/>
          </a:p>
        </p:txBody>
      </p:sp>
      <p:sp>
        <p:nvSpPr>
          <p:cNvPr id="6" name="Espace réservé du numéro de diapositive 5"/>
          <p:cNvSpPr>
            <a:spLocks noGrp="1"/>
          </p:cNvSpPr>
          <p:nvPr>
            <p:ph type="sldNum" sz="quarter" idx="12"/>
          </p:nvPr>
        </p:nvSpPr>
        <p:spPr/>
        <p:txBody>
          <a:bodyPr/>
          <a:lstStyle/>
          <a:p>
            <a:fld id="{3CA64052-1A22-492B-BD34-F429DA595685}" type="slidenum">
              <a:rPr lang="fr-FR" smtClean="0"/>
              <a:t>6</a:t>
            </a:fld>
            <a:endParaRPr lang="fr-FR" dirty="0"/>
          </a:p>
        </p:txBody>
      </p:sp>
      <p:sp>
        <p:nvSpPr>
          <p:cNvPr id="8" name="ZoneTexte 7"/>
          <p:cNvSpPr txBox="1"/>
          <p:nvPr/>
        </p:nvSpPr>
        <p:spPr>
          <a:xfrm>
            <a:off x="608247" y="908720"/>
            <a:ext cx="7011856" cy="5355312"/>
          </a:xfrm>
          <a:prstGeom prst="rect">
            <a:avLst/>
          </a:prstGeom>
          <a:noFill/>
        </p:spPr>
        <p:txBody>
          <a:bodyPr wrap="none" rtlCol="0">
            <a:spAutoFit/>
          </a:bodyPr>
          <a:lstStyle/>
          <a:p>
            <a:r>
              <a:rPr lang="fr-FR" sz="2000" b="1" dirty="0" smtClean="0"/>
              <a:t>3	Références internationales</a:t>
            </a:r>
            <a:r>
              <a:rPr lang="fr-FR" sz="2400" b="1" dirty="0" smtClean="0"/>
              <a:t>		</a:t>
            </a:r>
            <a:r>
              <a:rPr lang="fr-FR" sz="1600" b="1" dirty="0" smtClean="0">
                <a:solidFill>
                  <a:srgbClr val="FF0000"/>
                </a:solidFill>
              </a:rPr>
              <a:t>de 1790 à 2105</a:t>
            </a:r>
          </a:p>
          <a:p>
            <a:r>
              <a:rPr lang="fr-FR" b="1" dirty="0" smtClean="0"/>
              <a:t>	</a:t>
            </a:r>
            <a:r>
              <a:rPr lang="fr-FR" sz="1600" b="1" dirty="0" smtClean="0"/>
              <a:t>3-1	Europe</a:t>
            </a:r>
            <a:r>
              <a:rPr lang="fr-FR" sz="1400" b="1" dirty="0" smtClean="0"/>
              <a:t>			</a:t>
            </a:r>
            <a:r>
              <a:rPr lang="fr-FR" sz="1400" b="1" dirty="0" smtClean="0">
                <a:solidFill>
                  <a:srgbClr val="FF0000"/>
                </a:solidFill>
              </a:rPr>
              <a:t>de</a:t>
            </a:r>
            <a:r>
              <a:rPr lang="fr-FR" sz="1400" b="1" dirty="0" smtClean="0"/>
              <a:t> </a:t>
            </a:r>
            <a:r>
              <a:rPr lang="fr-FR" sz="1400" b="1" dirty="0" smtClean="0">
                <a:solidFill>
                  <a:srgbClr val="FF0000"/>
                </a:solidFill>
              </a:rPr>
              <a:t>1790 à 1934</a:t>
            </a:r>
          </a:p>
          <a:p>
            <a:r>
              <a:rPr lang="fr-FR" sz="1400" b="1" dirty="0"/>
              <a:t>	</a:t>
            </a:r>
            <a:r>
              <a:rPr lang="fr-FR" sz="1600" b="1" dirty="0" smtClean="0"/>
              <a:t>3-2	Afrique</a:t>
            </a:r>
            <a:r>
              <a:rPr lang="fr-FR" sz="1400" b="1" dirty="0" smtClean="0"/>
              <a:t>			</a:t>
            </a:r>
            <a:r>
              <a:rPr lang="fr-FR" sz="1400" b="1" dirty="0" smtClean="0">
                <a:solidFill>
                  <a:srgbClr val="FF0000"/>
                </a:solidFill>
              </a:rPr>
              <a:t>de 1935 à 1956</a:t>
            </a:r>
          </a:p>
          <a:p>
            <a:r>
              <a:rPr lang="fr-FR" sz="1400" b="1" dirty="0"/>
              <a:t>	</a:t>
            </a:r>
            <a:r>
              <a:rPr lang="fr-FR" sz="1600" b="1" dirty="0" smtClean="0"/>
              <a:t>3-3	Amérique</a:t>
            </a:r>
            <a:r>
              <a:rPr lang="fr-FR" sz="1400" b="1" dirty="0" smtClean="0"/>
              <a:t>			</a:t>
            </a:r>
            <a:r>
              <a:rPr lang="fr-FR" sz="1400" b="1" dirty="0" smtClean="0">
                <a:solidFill>
                  <a:srgbClr val="FF0000"/>
                </a:solidFill>
              </a:rPr>
              <a:t>de 1957 à 2070</a:t>
            </a:r>
          </a:p>
          <a:p>
            <a:r>
              <a:rPr lang="fr-FR" sz="1400" b="1" dirty="0"/>
              <a:t>	</a:t>
            </a:r>
            <a:r>
              <a:rPr lang="fr-FR" sz="1600" b="1" dirty="0" smtClean="0"/>
              <a:t>3-4	Asie</a:t>
            </a:r>
            <a:r>
              <a:rPr lang="fr-FR" sz="1400" b="1" dirty="0" smtClean="0"/>
              <a:t>			</a:t>
            </a:r>
            <a:r>
              <a:rPr lang="fr-FR" sz="1400" b="1" dirty="0" smtClean="0">
                <a:solidFill>
                  <a:srgbClr val="FF0000"/>
                </a:solidFill>
              </a:rPr>
              <a:t>de 2071 à 2079</a:t>
            </a:r>
          </a:p>
          <a:p>
            <a:r>
              <a:rPr lang="fr-FR" sz="1400" b="1" dirty="0"/>
              <a:t>	</a:t>
            </a:r>
            <a:r>
              <a:rPr lang="fr-FR" sz="1600" b="1" dirty="0" smtClean="0"/>
              <a:t>3-5	Océanie / Pacifique</a:t>
            </a:r>
            <a:r>
              <a:rPr lang="fr-FR" sz="1400" b="1" dirty="0" smtClean="0"/>
              <a:t>		</a:t>
            </a:r>
            <a:r>
              <a:rPr lang="fr-FR" sz="1400" b="1" dirty="0" smtClean="0">
                <a:solidFill>
                  <a:srgbClr val="FF0000"/>
                </a:solidFill>
              </a:rPr>
              <a:t>de 2080 à 2094</a:t>
            </a:r>
          </a:p>
          <a:p>
            <a:r>
              <a:rPr lang="fr-FR" sz="1400" b="1" dirty="0"/>
              <a:t>	</a:t>
            </a:r>
            <a:r>
              <a:rPr lang="fr-FR" sz="1600" b="1" dirty="0" smtClean="0"/>
              <a:t>3-6	Divers</a:t>
            </a:r>
            <a:r>
              <a:rPr lang="fr-FR" sz="1400" b="1" dirty="0" smtClean="0"/>
              <a:t>	</a:t>
            </a:r>
            <a:r>
              <a:rPr lang="fr-FR" b="1" dirty="0" smtClean="0"/>
              <a:t>		</a:t>
            </a:r>
            <a:r>
              <a:rPr lang="fr-FR" sz="1400" b="1" dirty="0" smtClean="0">
                <a:solidFill>
                  <a:srgbClr val="FF0000"/>
                </a:solidFill>
              </a:rPr>
              <a:t>de 2095 à 2105</a:t>
            </a:r>
          </a:p>
          <a:p>
            <a:r>
              <a:rPr lang="fr-FR" b="1" dirty="0"/>
              <a:t>	</a:t>
            </a:r>
            <a:r>
              <a:rPr lang="fr-FR" b="1" dirty="0" smtClean="0"/>
              <a:t>		</a:t>
            </a:r>
          </a:p>
          <a:p>
            <a:r>
              <a:rPr lang="fr-FR" b="1" dirty="0" smtClean="0"/>
              <a:t>4	</a:t>
            </a:r>
            <a:r>
              <a:rPr lang="fr-FR" sz="2000" b="1" dirty="0" smtClean="0"/>
              <a:t>Boite à Outils</a:t>
            </a:r>
            <a:r>
              <a:rPr lang="fr-FR" b="1" dirty="0" smtClean="0"/>
              <a:t>				</a:t>
            </a:r>
            <a:r>
              <a:rPr lang="fr-FR" sz="1600" b="1" dirty="0" smtClean="0">
                <a:solidFill>
                  <a:srgbClr val="FF0000"/>
                </a:solidFill>
              </a:rPr>
              <a:t>de 2106 à 2188</a:t>
            </a:r>
          </a:p>
          <a:p>
            <a:pPr lvl="1"/>
            <a:r>
              <a:rPr lang="fr-FR" b="1" dirty="0"/>
              <a:t>	4</a:t>
            </a:r>
            <a:r>
              <a:rPr lang="fr-FR" b="1" dirty="0" smtClean="0"/>
              <a:t>-1	</a:t>
            </a:r>
            <a:r>
              <a:rPr lang="fr-FR" sz="1600" b="1" dirty="0" smtClean="0"/>
              <a:t>Actualités</a:t>
            </a:r>
          </a:p>
          <a:p>
            <a:pPr lvl="1"/>
            <a:r>
              <a:rPr lang="fr-FR" sz="1600" b="1" dirty="0"/>
              <a:t>	</a:t>
            </a:r>
            <a:r>
              <a:rPr lang="fr-FR" sz="1600" b="1" dirty="0" smtClean="0"/>
              <a:t>4-2	Bibliothèque numérique</a:t>
            </a:r>
          </a:p>
          <a:p>
            <a:pPr lvl="1"/>
            <a:r>
              <a:rPr lang="fr-FR" sz="1600" b="1" dirty="0"/>
              <a:t>	</a:t>
            </a:r>
            <a:r>
              <a:rPr lang="fr-FR" sz="1600" b="1" dirty="0" smtClean="0"/>
              <a:t>4-3	Blogs</a:t>
            </a:r>
          </a:p>
          <a:p>
            <a:pPr lvl="1"/>
            <a:r>
              <a:rPr lang="fr-FR" sz="1600" b="1" dirty="0"/>
              <a:t>	</a:t>
            </a:r>
            <a:r>
              <a:rPr lang="fr-FR" sz="1600" b="1" dirty="0" smtClean="0"/>
              <a:t>4-4 	Cartes postales anciennes</a:t>
            </a:r>
          </a:p>
          <a:p>
            <a:pPr lvl="1"/>
            <a:r>
              <a:rPr lang="fr-FR" sz="1600" b="1" dirty="0"/>
              <a:t>	</a:t>
            </a:r>
            <a:r>
              <a:rPr lang="fr-FR" sz="1600" b="1" dirty="0" smtClean="0"/>
              <a:t>4-5	Décorations</a:t>
            </a:r>
          </a:p>
          <a:p>
            <a:pPr lvl="1"/>
            <a:r>
              <a:rPr lang="fr-FR" sz="1600" b="1" dirty="0"/>
              <a:t>	</a:t>
            </a:r>
            <a:r>
              <a:rPr lang="fr-FR" sz="1600" b="1" dirty="0" smtClean="0"/>
              <a:t>4-6	Entraide</a:t>
            </a:r>
          </a:p>
          <a:p>
            <a:pPr lvl="1"/>
            <a:r>
              <a:rPr lang="fr-FR" sz="1600" b="1" dirty="0"/>
              <a:t>	</a:t>
            </a:r>
            <a:r>
              <a:rPr lang="fr-FR" sz="1600" b="1" dirty="0" smtClean="0"/>
              <a:t>4-7	Guerre 14-19</a:t>
            </a:r>
          </a:p>
          <a:p>
            <a:pPr lvl="1"/>
            <a:r>
              <a:rPr lang="fr-FR" sz="1600" b="1" dirty="0"/>
              <a:t>	</a:t>
            </a:r>
            <a:r>
              <a:rPr lang="fr-FR" sz="1600" b="1" dirty="0" smtClean="0"/>
              <a:t>4-8	Guides</a:t>
            </a:r>
          </a:p>
          <a:p>
            <a:pPr lvl="1"/>
            <a:r>
              <a:rPr lang="fr-FR" sz="1600" b="1" dirty="0"/>
              <a:t>	</a:t>
            </a:r>
            <a:r>
              <a:rPr lang="fr-FR" sz="1600" b="1" dirty="0" smtClean="0"/>
              <a:t>4-9	Héraldique</a:t>
            </a:r>
          </a:p>
          <a:p>
            <a:pPr lvl="1"/>
            <a:r>
              <a:rPr lang="fr-FR" sz="1600" b="1" dirty="0"/>
              <a:t>	</a:t>
            </a:r>
            <a:r>
              <a:rPr lang="fr-FR" sz="1600" b="1" dirty="0" smtClean="0"/>
              <a:t>4-10	Juifs</a:t>
            </a:r>
          </a:p>
          <a:p>
            <a:pPr lvl="1"/>
            <a:r>
              <a:rPr lang="fr-FR" b="1" dirty="0"/>
              <a:t>		</a:t>
            </a:r>
            <a:r>
              <a:rPr lang="fr-FR" b="1" dirty="0" smtClean="0"/>
              <a:t>	</a:t>
            </a:r>
            <a:r>
              <a:rPr lang="fr-FR" b="1" dirty="0"/>
              <a:t>	</a:t>
            </a:r>
            <a:endParaRPr lang="fr-FR" sz="1600" b="1" dirty="0" smtClean="0"/>
          </a:p>
        </p:txBody>
      </p:sp>
    </p:spTree>
    <p:extLst>
      <p:ext uri="{BB962C8B-B14F-4D97-AF65-F5344CB8AC3E}">
        <p14:creationId xmlns:p14="http://schemas.microsoft.com/office/powerpoint/2010/main" val="4082353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5915000" cy="346050"/>
          </a:xfrm>
        </p:spPr>
        <p:txBody>
          <a:bodyPr>
            <a:noAutofit/>
          </a:bodyPr>
          <a:lstStyle/>
          <a:p>
            <a:r>
              <a:rPr lang="fr-FR" sz="2000" b="1" dirty="0" smtClean="0"/>
              <a:t>Inventaire des sites (suite)</a:t>
            </a:r>
            <a:endParaRPr lang="fr-FR" sz="2000" b="1" dirty="0"/>
          </a:p>
        </p:txBody>
      </p:sp>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84368" y="260648"/>
            <a:ext cx="742206" cy="742206"/>
          </a:xfrm>
        </p:spPr>
      </p:pic>
      <p:sp>
        <p:nvSpPr>
          <p:cNvPr id="4" name="Espace réservé de la date 3"/>
          <p:cNvSpPr>
            <a:spLocks noGrp="1"/>
          </p:cNvSpPr>
          <p:nvPr>
            <p:ph type="dt" sz="half" idx="10"/>
          </p:nvPr>
        </p:nvSpPr>
        <p:spPr/>
        <p:txBody>
          <a:bodyPr/>
          <a:lstStyle/>
          <a:p>
            <a:r>
              <a:rPr lang="fr-FR" smtClean="0"/>
              <a:t>14/11/2015</a:t>
            </a:r>
            <a:endParaRPr lang="fr-FR" dirty="0"/>
          </a:p>
        </p:txBody>
      </p:sp>
      <p:sp>
        <p:nvSpPr>
          <p:cNvPr id="5" name="Espace réservé du pied de page 4"/>
          <p:cNvSpPr>
            <a:spLocks noGrp="1"/>
          </p:cNvSpPr>
          <p:nvPr>
            <p:ph type="ftr" sz="quarter" idx="11"/>
          </p:nvPr>
        </p:nvSpPr>
        <p:spPr/>
        <p:txBody>
          <a:bodyPr/>
          <a:lstStyle/>
          <a:p>
            <a:r>
              <a:rPr lang="fr-FR" dirty="0" smtClean="0"/>
              <a:t>Jean-Yves SALIOU</a:t>
            </a:r>
            <a:endParaRPr lang="fr-FR" dirty="0"/>
          </a:p>
        </p:txBody>
      </p:sp>
      <p:sp>
        <p:nvSpPr>
          <p:cNvPr id="6" name="Espace réservé du numéro de diapositive 5"/>
          <p:cNvSpPr>
            <a:spLocks noGrp="1"/>
          </p:cNvSpPr>
          <p:nvPr>
            <p:ph type="sldNum" sz="quarter" idx="12"/>
          </p:nvPr>
        </p:nvSpPr>
        <p:spPr/>
        <p:txBody>
          <a:bodyPr/>
          <a:lstStyle/>
          <a:p>
            <a:fld id="{3CA64052-1A22-492B-BD34-F429DA595685}" type="slidenum">
              <a:rPr lang="fr-FR" smtClean="0"/>
              <a:t>7</a:t>
            </a:fld>
            <a:endParaRPr lang="fr-FR" dirty="0"/>
          </a:p>
        </p:txBody>
      </p:sp>
      <p:sp>
        <p:nvSpPr>
          <p:cNvPr id="8" name="ZoneTexte 7"/>
          <p:cNvSpPr txBox="1"/>
          <p:nvPr/>
        </p:nvSpPr>
        <p:spPr>
          <a:xfrm>
            <a:off x="608247" y="908720"/>
            <a:ext cx="7935186" cy="2954655"/>
          </a:xfrm>
          <a:prstGeom prst="rect">
            <a:avLst/>
          </a:prstGeom>
          <a:noFill/>
        </p:spPr>
        <p:txBody>
          <a:bodyPr wrap="none" rtlCol="0">
            <a:spAutoFit/>
          </a:bodyPr>
          <a:lstStyle/>
          <a:p>
            <a:r>
              <a:rPr lang="fr-FR" b="1" dirty="0"/>
              <a:t>	</a:t>
            </a:r>
            <a:r>
              <a:rPr lang="fr-FR" b="1" dirty="0" smtClean="0"/>
              <a:t>		</a:t>
            </a:r>
          </a:p>
          <a:p>
            <a:r>
              <a:rPr lang="fr-FR" b="1" dirty="0" smtClean="0"/>
              <a:t>4	</a:t>
            </a:r>
            <a:r>
              <a:rPr lang="fr-FR" sz="2000" b="1" dirty="0" smtClean="0"/>
              <a:t>Boite à Outils (suite)</a:t>
            </a:r>
            <a:r>
              <a:rPr lang="fr-FR" b="1" dirty="0" smtClean="0"/>
              <a:t>				</a:t>
            </a:r>
            <a:r>
              <a:rPr lang="fr-FR" sz="1600" b="1" dirty="0" smtClean="0">
                <a:solidFill>
                  <a:srgbClr val="FF0000"/>
                </a:solidFill>
              </a:rPr>
              <a:t>de 2189 à 2218</a:t>
            </a:r>
          </a:p>
          <a:p>
            <a:pPr lvl="1"/>
            <a:r>
              <a:rPr lang="fr-FR" b="1" dirty="0"/>
              <a:t>	</a:t>
            </a:r>
            <a:r>
              <a:rPr lang="fr-FR" b="1" dirty="0" smtClean="0"/>
              <a:t>4-11	</a:t>
            </a:r>
            <a:r>
              <a:rPr lang="fr-FR" sz="1600" b="1" dirty="0" smtClean="0"/>
              <a:t>Librairies en ligne</a:t>
            </a:r>
          </a:p>
          <a:p>
            <a:pPr lvl="1"/>
            <a:r>
              <a:rPr lang="fr-FR" sz="1600" b="1" dirty="0"/>
              <a:t>	</a:t>
            </a:r>
            <a:r>
              <a:rPr lang="fr-FR" sz="1600" b="1" dirty="0" smtClean="0"/>
              <a:t>4-12	Logiciels</a:t>
            </a:r>
          </a:p>
          <a:p>
            <a:pPr lvl="1"/>
            <a:r>
              <a:rPr lang="fr-FR" sz="1600" b="1" dirty="0"/>
              <a:t>	</a:t>
            </a:r>
            <a:r>
              <a:rPr lang="fr-FR" sz="1600" b="1" dirty="0" smtClean="0"/>
              <a:t>4-13	Métiers</a:t>
            </a:r>
          </a:p>
          <a:p>
            <a:pPr lvl="1"/>
            <a:r>
              <a:rPr lang="fr-FR" sz="1600" b="1" dirty="0"/>
              <a:t>	</a:t>
            </a:r>
            <a:r>
              <a:rPr lang="fr-FR" sz="1600" b="1" dirty="0" smtClean="0"/>
              <a:t>4-14 	Onomastique</a:t>
            </a:r>
          </a:p>
          <a:p>
            <a:pPr lvl="1"/>
            <a:r>
              <a:rPr lang="fr-FR" sz="1600" b="1" dirty="0"/>
              <a:t>	</a:t>
            </a:r>
            <a:r>
              <a:rPr lang="fr-FR" sz="1600" b="1" dirty="0" smtClean="0"/>
              <a:t>4-15	Paléographie</a:t>
            </a:r>
          </a:p>
          <a:p>
            <a:pPr lvl="1"/>
            <a:r>
              <a:rPr lang="fr-FR" sz="1600" b="1" dirty="0"/>
              <a:t>	</a:t>
            </a:r>
            <a:r>
              <a:rPr lang="fr-FR" sz="1600" b="1" dirty="0" smtClean="0"/>
              <a:t>4-16	Présentation d’arbres</a:t>
            </a:r>
          </a:p>
          <a:p>
            <a:pPr lvl="1"/>
            <a:r>
              <a:rPr lang="fr-FR" sz="1600" b="1" dirty="0"/>
              <a:t>	</a:t>
            </a:r>
            <a:r>
              <a:rPr lang="fr-FR" sz="1600" b="1" dirty="0" smtClean="0"/>
              <a:t>4-17	Réseaux Sociaux</a:t>
            </a:r>
          </a:p>
          <a:p>
            <a:pPr lvl="1"/>
            <a:r>
              <a:rPr lang="fr-FR" sz="1600" b="1" dirty="0"/>
              <a:t>	</a:t>
            </a:r>
            <a:r>
              <a:rPr lang="fr-FR" sz="1600" b="1" dirty="0" smtClean="0"/>
              <a:t>4-18	Vie quotidienne</a:t>
            </a:r>
          </a:p>
          <a:p>
            <a:pPr lvl="1"/>
            <a:r>
              <a:rPr lang="fr-FR" b="1" dirty="0"/>
              <a:t>		</a:t>
            </a:r>
            <a:r>
              <a:rPr lang="fr-FR" b="1" dirty="0" smtClean="0"/>
              <a:t>	</a:t>
            </a:r>
            <a:r>
              <a:rPr lang="fr-FR" b="1" dirty="0"/>
              <a:t>	</a:t>
            </a:r>
            <a:endParaRPr lang="fr-FR" sz="1600" b="1" dirty="0" smtClean="0"/>
          </a:p>
        </p:txBody>
      </p:sp>
    </p:spTree>
    <p:extLst>
      <p:ext uri="{BB962C8B-B14F-4D97-AF65-F5344CB8AC3E}">
        <p14:creationId xmlns:p14="http://schemas.microsoft.com/office/powerpoint/2010/main" val="2928943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5915000" cy="346050"/>
          </a:xfrm>
        </p:spPr>
        <p:txBody>
          <a:bodyPr>
            <a:noAutofit/>
          </a:bodyPr>
          <a:lstStyle/>
          <a:p>
            <a:r>
              <a:rPr lang="fr-FR" sz="2000" b="1" dirty="0" smtClean="0"/>
              <a:t>SITES A RETENIR		Feuille I</a:t>
            </a:r>
            <a:endParaRPr lang="fr-FR" sz="2000" b="1" dirty="0"/>
          </a:p>
        </p:txBody>
      </p:sp>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84368" y="260648"/>
            <a:ext cx="742206" cy="742206"/>
          </a:xfrm>
        </p:spPr>
      </p:pic>
      <p:sp>
        <p:nvSpPr>
          <p:cNvPr id="4" name="Espace réservé de la date 3"/>
          <p:cNvSpPr>
            <a:spLocks noGrp="1"/>
          </p:cNvSpPr>
          <p:nvPr>
            <p:ph type="dt" sz="half" idx="10"/>
          </p:nvPr>
        </p:nvSpPr>
        <p:spPr/>
        <p:txBody>
          <a:bodyPr/>
          <a:lstStyle/>
          <a:p>
            <a:r>
              <a:rPr lang="fr-FR" smtClean="0"/>
              <a:t>14/11/2015</a:t>
            </a:r>
            <a:endParaRPr lang="fr-FR" dirty="0"/>
          </a:p>
        </p:txBody>
      </p:sp>
      <p:sp>
        <p:nvSpPr>
          <p:cNvPr id="5" name="Espace réservé du pied de page 4"/>
          <p:cNvSpPr>
            <a:spLocks noGrp="1"/>
          </p:cNvSpPr>
          <p:nvPr>
            <p:ph type="ftr" sz="quarter" idx="11"/>
          </p:nvPr>
        </p:nvSpPr>
        <p:spPr/>
        <p:txBody>
          <a:bodyPr/>
          <a:lstStyle/>
          <a:p>
            <a:r>
              <a:rPr lang="fr-FR" dirty="0" smtClean="0"/>
              <a:t>Jean-Yves SALIOU</a:t>
            </a:r>
            <a:endParaRPr lang="fr-FR" dirty="0"/>
          </a:p>
        </p:txBody>
      </p:sp>
      <p:sp>
        <p:nvSpPr>
          <p:cNvPr id="6" name="Espace réservé du numéro de diapositive 5"/>
          <p:cNvSpPr>
            <a:spLocks noGrp="1"/>
          </p:cNvSpPr>
          <p:nvPr>
            <p:ph type="sldNum" sz="quarter" idx="12"/>
          </p:nvPr>
        </p:nvSpPr>
        <p:spPr/>
        <p:txBody>
          <a:bodyPr/>
          <a:lstStyle/>
          <a:p>
            <a:fld id="{3CA64052-1A22-492B-BD34-F429DA595685}" type="slidenum">
              <a:rPr lang="fr-FR" smtClean="0"/>
              <a:t>8</a:t>
            </a:fld>
            <a:endParaRPr lang="fr-FR" dirty="0"/>
          </a:p>
        </p:txBody>
      </p:sp>
      <p:sp>
        <p:nvSpPr>
          <p:cNvPr id="8" name="ZoneTexte 7"/>
          <p:cNvSpPr txBox="1"/>
          <p:nvPr/>
        </p:nvSpPr>
        <p:spPr>
          <a:xfrm>
            <a:off x="372609" y="1052736"/>
            <a:ext cx="7488832" cy="5078313"/>
          </a:xfrm>
          <a:prstGeom prst="rect">
            <a:avLst/>
          </a:prstGeom>
          <a:noFill/>
        </p:spPr>
        <p:txBody>
          <a:bodyPr wrap="square" rtlCol="0">
            <a:spAutoFit/>
          </a:bodyPr>
          <a:lstStyle/>
          <a:p>
            <a:r>
              <a:rPr lang="fr-FR" b="1" dirty="0" smtClean="0"/>
              <a:t>Geneawiki</a:t>
            </a:r>
            <a:r>
              <a:rPr lang="fr-FR" b="1" dirty="0"/>
              <a:t>  </a:t>
            </a:r>
            <a:r>
              <a:rPr lang="fr-FR" b="1" dirty="0" smtClean="0"/>
              <a:t>			 </a:t>
            </a:r>
            <a:r>
              <a:rPr lang="fr-FR" sz="1200" b="1" dirty="0">
                <a:hlinkClick r:id="rId3"/>
              </a:rPr>
              <a:t>http://</a:t>
            </a:r>
            <a:r>
              <a:rPr lang="fr-FR" sz="1200" b="1" dirty="0" smtClean="0">
                <a:hlinkClick r:id="rId3"/>
              </a:rPr>
              <a:t>fr.geneawiki.com/index.php/Archives_en_ligne</a:t>
            </a:r>
            <a:r>
              <a:rPr lang="fr-FR" sz="1200" b="1" dirty="0" smtClean="0"/>
              <a:t>  </a:t>
            </a:r>
          </a:p>
          <a:p>
            <a:r>
              <a:rPr lang="fr-FR" sz="1200" b="1" dirty="0" smtClean="0"/>
              <a:t>     </a:t>
            </a:r>
            <a:r>
              <a:rPr lang="fr-FR" b="1" dirty="0">
                <a:solidFill>
                  <a:schemeClr val="tx2">
                    <a:lumMod val="75000"/>
                  </a:schemeClr>
                </a:solidFill>
              </a:rPr>
              <a:t>S</a:t>
            </a:r>
            <a:r>
              <a:rPr lang="fr-FR" b="1" dirty="0" smtClean="0">
                <a:solidFill>
                  <a:schemeClr val="tx2">
                    <a:lumMod val="75000"/>
                  </a:schemeClr>
                </a:solidFill>
              </a:rPr>
              <a:t>ite d’orientation (guide) proposant en particulier des cartes concernant les AD en ligne avec lien d’accès au site concerné.</a:t>
            </a:r>
          </a:p>
          <a:p>
            <a:endParaRPr lang="fr-FR" b="1" dirty="0"/>
          </a:p>
          <a:p>
            <a:r>
              <a:rPr lang="fr-FR" b="1" dirty="0" smtClean="0"/>
              <a:t>France Genweb</a:t>
            </a:r>
            <a:r>
              <a:rPr lang="fr-FR" b="1" dirty="0"/>
              <a:t>  </a:t>
            </a:r>
            <a:r>
              <a:rPr lang="fr-FR" b="1" dirty="0" smtClean="0"/>
              <a:t>			  </a:t>
            </a:r>
            <a:r>
              <a:rPr lang="fr-FR" sz="1200" b="1" dirty="0">
                <a:hlinkClick r:id="rId4"/>
              </a:rPr>
              <a:t>http://</a:t>
            </a:r>
            <a:r>
              <a:rPr lang="fr-FR" sz="1200" b="1" dirty="0" smtClean="0">
                <a:hlinkClick r:id="rId4"/>
              </a:rPr>
              <a:t>www.francegenweb.org/annugenweb</a:t>
            </a:r>
            <a:r>
              <a:rPr lang="fr-FR" sz="1200" b="1" dirty="0" smtClean="0"/>
              <a:t> </a:t>
            </a:r>
          </a:p>
          <a:p>
            <a:r>
              <a:rPr lang="fr-FR" sz="1200" b="1" dirty="0"/>
              <a:t> </a:t>
            </a:r>
            <a:r>
              <a:rPr lang="fr-FR" sz="1200" b="1" dirty="0" smtClean="0"/>
              <a:t> </a:t>
            </a:r>
            <a:r>
              <a:rPr lang="fr-FR" b="1" dirty="0">
                <a:solidFill>
                  <a:schemeClr val="tx2">
                    <a:lumMod val="75000"/>
                  </a:schemeClr>
                </a:solidFill>
              </a:rPr>
              <a:t>S</a:t>
            </a:r>
            <a:r>
              <a:rPr lang="fr-FR" b="1" dirty="0" smtClean="0">
                <a:solidFill>
                  <a:schemeClr val="tx2">
                    <a:lumMod val="75000"/>
                  </a:schemeClr>
                </a:solidFill>
              </a:rPr>
              <a:t>ite d’orientation débouchant sur 159 sites, fait </a:t>
            </a:r>
            <a:r>
              <a:rPr lang="fr-FR" b="1" dirty="0" smtClean="0">
                <a:solidFill>
                  <a:srgbClr val="FF0000"/>
                </a:solidFill>
              </a:rPr>
              <a:t>par</a:t>
            </a:r>
            <a:r>
              <a:rPr lang="fr-FR" b="1" dirty="0" smtClean="0"/>
              <a:t> </a:t>
            </a:r>
            <a:r>
              <a:rPr lang="fr-FR" b="1" dirty="0" smtClean="0">
                <a:solidFill>
                  <a:schemeClr val="tx2">
                    <a:lumMod val="75000"/>
                  </a:schemeClr>
                </a:solidFill>
              </a:rPr>
              <a:t>des généalogistes amateurs   </a:t>
            </a:r>
            <a:r>
              <a:rPr lang="fr-FR" b="1" dirty="0" smtClean="0">
                <a:solidFill>
                  <a:srgbClr val="FF0000"/>
                </a:solidFill>
              </a:rPr>
              <a:t>pour</a:t>
            </a:r>
            <a:r>
              <a:rPr lang="fr-FR" b="1" dirty="0" smtClean="0"/>
              <a:t> </a:t>
            </a:r>
            <a:r>
              <a:rPr lang="fr-FR" b="1" dirty="0" smtClean="0">
                <a:solidFill>
                  <a:schemeClr val="tx2">
                    <a:lumMod val="75000"/>
                  </a:schemeClr>
                </a:solidFill>
              </a:rPr>
              <a:t>des généalogistes amateurs. </a:t>
            </a:r>
          </a:p>
          <a:p>
            <a:endParaRPr lang="fr-FR" b="1" dirty="0" smtClean="0"/>
          </a:p>
          <a:p>
            <a:r>
              <a:rPr lang="fr-FR" b="1" dirty="0" smtClean="0"/>
              <a:t>Geneapass 			   </a:t>
            </a:r>
            <a:r>
              <a:rPr lang="fr-FR" sz="1200" b="1" dirty="0" smtClean="0">
                <a:hlinkClick r:id="rId5"/>
              </a:rPr>
              <a:t>http</a:t>
            </a:r>
            <a:r>
              <a:rPr lang="fr-FR" sz="1200" b="1" dirty="0">
                <a:hlinkClick r:id="rId5"/>
              </a:rPr>
              <a:t>://</a:t>
            </a:r>
            <a:r>
              <a:rPr lang="fr-FR" sz="1200" b="1" dirty="0" smtClean="0">
                <a:hlinkClick r:id="rId5"/>
              </a:rPr>
              <a:t>www.geneapass.org</a:t>
            </a:r>
            <a:r>
              <a:rPr lang="fr-FR" sz="1200" b="1" dirty="0" smtClean="0"/>
              <a:t> </a:t>
            </a:r>
            <a:endParaRPr lang="fr-FR" b="1" dirty="0" smtClean="0"/>
          </a:p>
          <a:p>
            <a:r>
              <a:rPr lang="fr-FR" b="1" dirty="0">
                <a:solidFill>
                  <a:schemeClr val="tx2">
                    <a:lumMod val="75000"/>
                  </a:schemeClr>
                </a:solidFill>
              </a:rPr>
              <a:t> </a:t>
            </a:r>
            <a:r>
              <a:rPr lang="fr-FR" b="1" dirty="0" smtClean="0">
                <a:solidFill>
                  <a:schemeClr val="tx2">
                    <a:lumMod val="75000"/>
                  </a:schemeClr>
                </a:solidFill>
              </a:rPr>
              <a:t>  Site d’orientation généraliste donnant des informations sur 16 thèmes relatifs aux recherches généalogiques.</a:t>
            </a:r>
            <a:endParaRPr lang="fr-FR" b="1" dirty="0">
              <a:solidFill>
                <a:schemeClr val="tx2">
                  <a:lumMod val="75000"/>
                </a:schemeClr>
              </a:solidFill>
            </a:endParaRPr>
          </a:p>
          <a:p>
            <a:endParaRPr lang="fr-FR" b="1" dirty="0" smtClean="0"/>
          </a:p>
          <a:p>
            <a:r>
              <a:rPr lang="fr-FR" b="1" dirty="0" smtClean="0"/>
              <a:t>Family search	 		   </a:t>
            </a:r>
            <a:r>
              <a:rPr lang="fr-FR" sz="1200" b="1" dirty="0">
                <a:hlinkClick r:id="rId6"/>
              </a:rPr>
              <a:t>https://</a:t>
            </a:r>
            <a:r>
              <a:rPr lang="fr-FR" sz="1200" b="1" dirty="0" smtClean="0">
                <a:hlinkClick r:id="rId6"/>
              </a:rPr>
              <a:t>familysearch.org</a:t>
            </a:r>
            <a:r>
              <a:rPr lang="fr-FR" sz="1200" b="1" dirty="0" smtClean="0"/>
              <a:t> </a:t>
            </a:r>
          </a:p>
          <a:p>
            <a:r>
              <a:rPr lang="fr-FR" b="1" dirty="0" smtClean="0"/>
              <a:t>   </a:t>
            </a:r>
            <a:r>
              <a:rPr lang="fr-FR" b="1" dirty="0" smtClean="0">
                <a:solidFill>
                  <a:schemeClr val="tx2">
                    <a:lumMod val="75000"/>
                  </a:schemeClr>
                </a:solidFill>
              </a:rPr>
              <a:t>Site des Mormons – base nominative gratuite mais d’utilisation complexe . </a:t>
            </a:r>
          </a:p>
          <a:p>
            <a:endParaRPr lang="fr-FR" b="1" dirty="0">
              <a:solidFill>
                <a:schemeClr val="tx2">
                  <a:lumMod val="75000"/>
                </a:schemeClr>
              </a:solidFill>
            </a:endParaRPr>
          </a:p>
          <a:p>
            <a:r>
              <a:rPr lang="fr-FR" b="1" dirty="0" smtClean="0"/>
              <a:t>Geneanet</a:t>
            </a:r>
            <a:r>
              <a:rPr lang="fr-FR" b="1" dirty="0"/>
              <a:t>   </a:t>
            </a:r>
            <a:r>
              <a:rPr lang="fr-FR" b="1" dirty="0" smtClean="0"/>
              <a:t>			    </a:t>
            </a:r>
            <a:r>
              <a:rPr lang="fr-FR" sz="1200" b="1" dirty="0" smtClean="0">
                <a:hlinkClick r:id="rId7"/>
              </a:rPr>
              <a:t>http</a:t>
            </a:r>
            <a:r>
              <a:rPr lang="fr-FR" sz="1200" b="1" dirty="0">
                <a:hlinkClick r:id="rId7"/>
              </a:rPr>
              <a:t>://</a:t>
            </a:r>
            <a:r>
              <a:rPr lang="fr-FR" sz="1200" b="1" dirty="0" smtClean="0">
                <a:hlinkClick r:id="rId7"/>
              </a:rPr>
              <a:t>www.geneanet.org</a:t>
            </a:r>
            <a:r>
              <a:rPr lang="fr-FR" sz="1200" b="1" dirty="0" smtClean="0"/>
              <a:t> </a:t>
            </a:r>
          </a:p>
          <a:p>
            <a:r>
              <a:rPr lang="fr-FR" b="1" dirty="0" smtClean="0">
                <a:solidFill>
                  <a:schemeClr val="tx2">
                    <a:lumMod val="75000"/>
                  </a:schemeClr>
                </a:solidFill>
              </a:rPr>
              <a:t>  Principale base nominative, s’ouvrant sur des thèmes différents, offrant la possibilité de publier sa propre généalogie.</a:t>
            </a:r>
            <a:r>
              <a:rPr lang="fr-FR" b="1" dirty="0"/>
              <a:t>	</a:t>
            </a:r>
            <a:r>
              <a:rPr lang="fr-FR" b="1" dirty="0" smtClean="0"/>
              <a:t>	</a:t>
            </a:r>
            <a:r>
              <a:rPr lang="fr-FR" b="1" dirty="0"/>
              <a:t>	</a:t>
            </a:r>
            <a:endParaRPr lang="fr-FR" sz="1600" b="1" dirty="0" smtClean="0"/>
          </a:p>
        </p:txBody>
      </p:sp>
      <p:pic>
        <p:nvPicPr>
          <p:cNvPr id="3" name="Imag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36455" y="1196751"/>
            <a:ext cx="470357" cy="476629"/>
          </a:xfrm>
          <a:prstGeom prst="rect">
            <a:avLst/>
          </a:prstGeom>
        </p:spPr>
      </p:pic>
      <p:pic>
        <p:nvPicPr>
          <p:cNvPr id="9" name="Imag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90235" y="2355454"/>
            <a:ext cx="1226103" cy="276430"/>
          </a:xfrm>
          <a:prstGeom prst="rect">
            <a:avLst/>
          </a:prstGeom>
        </p:spPr>
      </p:pic>
      <p:pic>
        <p:nvPicPr>
          <p:cNvPr id="11" name="Imag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85965" y="5295630"/>
            <a:ext cx="514350" cy="533400"/>
          </a:xfrm>
          <a:prstGeom prst="rect">
            <a:avLst/>
          </a:prstGeom>
        </p:spPr>
      </p:pic>
      <p:pic>
        <p:nvPicPr>
          <p:cNvPr id="14" name="Imag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40352" y="4416085"/>
            <a:ext cx="1075986" cy="326957"/>
          </a:xfrm>
          <a:prstGeom prst="rect">
            <a:avLst/>
          </a:prstGeom>
        </p:spPr>
      </p:pic>
      <p:pic>
        <p:nvPicPr>
          <p:cNvPr id="15" name="Imag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61441" y="3379969"/>
            <a:ext cx="963398" cy="339749"/>
          </a:xfrm>
          <a:prstGeom prst="rect">
            <a:avLst/>
          </a:prstGeom>
        </p:spPr>
      </p:pic>
    </p:spTree>
    <p:extLst>
      <p:ext uri="{BB962C8B-B14F-4D97-AF65-F5344CB8AC3E}">
        <p14:creationId xmlns:p14="http://schemas.microsoft.com/office/powerpoint/2010/main" val="936381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5915000" cy="346050"/>
          </a:xfrm>
        </p:spPr>
        <p:txBody>
          <a:bodyPr>
            <a:noAutofit/>
          </a:bodyPr>
          <a:lstStyle/>
          <a:p>
            <a:r>
              <a:rPr lang="fr-FR" sz="2000" b="1" dirty="0" smtClean="0"/>
              <a:t>SITES A RETENIR		 Feuille II</a:t>
            </a:r>
            <a:endParaRPr lang="fr-FR" sz="2000" b="1" dirty="0"/>
          </a:p>
        </p:txBody>
      </p:sp>
      <p:pic>
        <p:nvPicPr>
          <p:cNvPr id="7" name="Espace réservé du conten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33990" y="260648"/>
            <a:ext cx="670457" cy="670457"/>
          </a:xfrm>
        </p:spPr>
      </p:pic>
      <p:sp>
        <p:nvSpPr>
          <p:cNvPr id="4" name="Espace réservé de la date 3"/>
          <p:cNvSpPr>
            <a:spLocks noGrp="1"/>
          </p:cNvSpPr>
          <p:nvPr>
            <p:ph type="dt" sz="half" idx="10"/>
          </p:nvPr>
        </p:nvSpPr>
        <p:spPr/>
        <p:txBody>
          <a:bodyPr/>
          <a:lstStyle/>
          <a:p>
            <a:r>
              <a:rPr lang="fr-FR" smtClean="0"/>
              <a:t>14/11/2015</a:t>
            </a:r>
            <a:endParaRPr lang="fr-FR" dirty="0"/>
          </a:p>
        </p:txBody>
      </p:sp>
      <p:sp>
        <p:nvSpPr>
          <p:cNvPr id="5" name="Espace réservé du pied de page 4"/>
          <p:cNvSpPr>
            <a:spLocks noGrp="1"/>
          </p:cNvSpPr>
          <p:nvPr>
            <p:ph type="ftr" sz="quarter" idx="11"/>
          </p:nvPr>
        </p:nvSpPr>
        <p:spPr/>
        <p:txBody>
          <a:bodyPr/>
          <a:lstStyle/>
          <a:p>
            <a:r>
              <a:rPr lang="fr-FR" dirty="0" smtClean="0"/>
              <a:t>Jean-Yves SALIOU</a:t>
            </a:r>
            <a:endParaRPr lang="fr-FR" dirty="0"/>
          </a:p>
        </p:txBody>
      </p:sp>
      <p:sp>
        <p:nvSpPr>
          <p:cNvPr id="6" name="Espace réservé du numéro de diapositive 5"/>
          <p:cNvSpPr>
            <a:spLocks noGrp="1"/>
          </p:cNvSpPr>
          <p:nvPr>
            <p:ph type="sldNum" sz="quarter" idx="12"/>
          </p:nvPr>
        </p:nvSpPr>
        <p:spPr/>
        <p:txBody>
          <a:bodyPr/>
          <a:lstStyle/>
          <a:p>
            <a:fld id="{3CA64052-1A22-492B-BD34-F429DA595685}" type="slidenum">
              <a:rPr lang="fr-FR" smtClean="0"/>
              <a:t>9</a:t>
            </a:fld>
            <a:endParaRPr lang="fr-FR" dirty="0"/>
          </a:p>
        </p:txBody>
      </p:sp>
      <p:sp>
        <p:nvSpPr>
          <p:cNvPr id="8" name="ZoneTexte 7"/>
          <p:cNvSpPr txBox="1"/>
          <p:nvPr/>
        </p:nvSpPr>
        <p:spPr>
          <a:xfrm>
            <a:off x="429072" y="985934"/>
            <a:ext cx="7348129" cy="4985980"/>
          </a:xfrm>
          <a:prstGeom prst="rect">
            <a:avLst/>
          </a:prstGeom>
          <a:noFill/>
        </p:spPr>
        <p:txBody>
          <a:bodyPr wrap="square" rtlCol="0">
            <a:spAutoFit/>
          </a:bodyPr>
          <a:lstStyle/>
          <a:p>
            <a:r>
              <a:rPr lang="fr-FR" b="1" dirty="0"/>
              <a:t> </a:t>
            </a:r>
            <a:r>
              <a:rPr lang="fr-FR" b="1" dirty="0" smtClean="0"/>
              <a:t>Huguenots de France et d’ailleurs      </a:t>
            </a:r>
            <a:r>
              <a:rPr lang="fr-FR" sz="1200" b="1" dirty="0" smtClean="0">
                <a:hlinkClick r:id="rId3"/>
              </a:rPr>
              <a:t>http</a:t>
            </a:r>
            <a:r>
              <a:rPr lang="fr-FR" sz="1200" b="1" dirty="0">
                <a:hlinkClick r:id="rId3"/>
              </a:rPr>
              <a:t>://</a:t>
            </a:r>
            <a:r>
              <a:rPr lang="fr-FR" sz="1200" b="1" dirty="0" smtClean="0">
                <a:hlinkClick r:id="rId3"/>
              </a:rPr>
              <a:t>huguenots-france.org/france.htm</a:t>
            </a:r>
            <a:r>
              <a:rPr lang="fr-FR" sz="1200" b="1" dirty="0" smtClean="0"/>
              <a:t>   </a:t>
            </a:r>
          </a:p>
          <a:p>
            <a:r>
              <a:rPr lang="fr-FR" sz="1200" b="1" dirty="0" smtClean="0">
                <a:solidFill>
                  <a:schemeClr val="tx2">
                    <a:lumMod val="75000"/>
                  </a:schemeClr>
                </a:solidFill>
              </a:rPr>
              <a:t>   </a:t>
            </a:r>
            <a:r>
              <a:rPr lang="fr-FR" b="1" dirty="0" smtClean="0">
                <a:solidFill>
                  <a:schemeClr val="tx2">
                    <a:lumMod val="75000"/>
                  </a:schemeClr>
                </a:solidFill>
              </a:rPr>
              <a:t>site d’orientation de la généalogie protestante</a:t>
            </a:r>
          </a:p>
          <a:p>
            <a:endParaRPr lang="fr-FR" b="1" dirty="0"/>
          </a:p>
          <a:p>
            <a:r>
              <a:rPr lang="fr-FR" b="1" dirty="0"/>
              <a:t>Genealogie.com                    </a:t>
            </a:r>
            <a:r>
              <a:rPr lang="fr-FR" sz="1200" b="1" dirty="0">
                <a:hlinkClick r:id="rId4"/>
              </a:rPr>
              <a:t>http://www.genealogie.com</a:t>
            </a:r>
            <a:r>
              <a:rPr lang="fr-FR" sz="1200" b="1" dirty="0" smtClean="0">
                <a:hlinkClick r:id="rId4"/>
              </a:rPr>
              <a:t>/</a:t>
            </a:r>
            <a:r>
              <a:rPr lang="fr-FR" sz="1200" b="1" dirty="0" smtClean="0"/>
              <a:t>     </a:t>
            </a:r>
          </a:p>
          <a:p>
            <a:r>
              <a:rPr lang="fr-FR" sz="1200" b="1" dirty="0" smtClean="0"/>
              <a:t> </a:t>
            </a:r>
            <a:r>
              <a:rPr lang="fr-FR" b="1" dirty="0" smtClean="0">
                <a:solidFill>
                  <a:schemeClr val="tx2">
                    <a:lumMod val="75000"/>
                  </a:schemeClr>
                </a:solidFill>
              </a:rPr>
              <a:t>Base nominative importante. L’accès aux actes est soumis à un abonnement forfaitaire.</a:t>
            </a:r>
          </a:p>
          <a:p>
            <a:endParaRPr lang="fr-FR" b="1" dirty="0" smtClean="0"/>
          </a:p>
          <a:p>
            <a:r>
              <a:rPr lang="fr-FR" b="1" dirty="0" smtClean="0"/>
              <a:t>Bigenet</a:t>
            </a:r>
            <a:r>
              <a:rPr lang="fr-FR" b="1" dirty="0"/>
              <a:t>                                   </a:t>
            </a:r>
            <a:r>
              <a:rPr lang="fr-FR" sz="1200" b="1" dirty="0">
                <a:hlinkClick r:id="rId5"/>
              </a:rPr>
              <a:t>http://</a:t>
            </a:r>
            <a:r>
              <a:rPr lang="fr-FR" sz="1200" b="1" dirty="0" smtClean="0">
                <a:hlinkClick r:id="rId5"/>
              </a:rPr>
              <a:t>www.bigenet.fr</a:t>
            </a:r>
            <a:r>
              <a:rPr lang="fr-FR" sz="1200" b="1" dirty="0" smtClean="0"/>
              <a:t> </a:t>
            </a:r>
          </a:p>
          <a:p>
            <a:r>
              <a:rPr lang="fr-FR" b="1" dirty="0" smtClean="0">
                <a:solidFill>
                  <a:schemeClr val="tx2">
                    <a:lumMod val="75000"/>
                  </a:schemeClr>
                </a:solidFill>
              </a:rPr>
              <a:t>Base nominative alimentée par des associations affiliées à la FFG. L’accès aux actes complets (à l’unité) est payant.</a:t>
            </a:r>
            <a:endParaRPr lang="fr-FR" b="1" dirty="0">
              <a:solidFill>
                <a:schemeClr val="tx2">
                  <a:lumMod val="75000"/>
                </a:schemeClr>
              </a:solidFill>
            </a:endParaRPr>
          </a:p>
          <a:p>
            <a:r>
              <a:rPr lang="fr-FR" sz="1200" b="1" dirty="0" smtClean="0"/>
              <a:t>           </a:t>
            </a:r>
            <a:endParaRPr lang="fr-FR" sz="1200" b="1" dirty="0"/>
          </a:p>
          <a:p>
            <a:r>
              <a:rPr lang="fr-FR" b="1" dirty="0" smtClean="0"/>
              <a:t>Geneabank                            </a:t>
            </a:r>
            <a:r>
              <a:rPr lang="fr-FR" b="1" dirty="0" smtClean="0">
                <a:solidFill>
                  <a:schemeClr val="tx2">
                    <a:lumMod val="75000"/>
                  </a:schemeClr>
                </a:solidFill>
              </a:rPr>
              <a:t> </a:t>
            </a:r>
            <a:r>
              <a:rPr lang="fr-FR" sz="1200" b="1" dirty="0">
                <a:solidFill>
                  <a:schemeClr val="tx2">
                    <a:lumMod val="75000"/>
                  </a:schemeClr>
                </a:solidFill>
                <a:hlinkClick r:id="rId6"/>
              </a:rPr>
              <a:t>http://www.geneabank.org</a:t>
            </a:r>
            <a:r>
              <a:rPr lang="fr-FR" sz="1200" b="1" dirty="0" smtClean="0">
                <a:solidFill>
                  <a:schemeClr val="tx2">
                    <a:lumMod val="75000"/>
                  </a:schemeClr>
                </a:solidFill>
                <a:hlinkClick r:id="rId6"/>
              </a:rPr>
              <a:t>/</a:t>
            </a:r>
            <a:r>
              <a:rPr lang="fr-FR" sz="1200" b="1" dirty="0" smtClean="0">
                <a:solidFill>
                  <a:schemeClr val="tx2">
                    <a:lumMod val="75000"/>
                  </a:schemeClr>
                </a:solidFill>
              </a:rPr>
              <a:t> </a:t>
            </a:r>
          </a:p>
          <a:p>
            <a:r>
              <a:rPr lang="fr-FR" b="1" dirty="0" smtClean="0">
                <a:solidFill>
                  <a:schemeClr val="tx2">
                    <a:lumMod val="75000"/>
                  </a:schemeClr>
                </a:solidFill>
              </a:rPr>
              <a:t>Base nominative réservée aux membres d’associations généalogiques participantes.</a:t>
            </a:r>
          </a:p>
          <a:p>
            <a:endParaRPr lang="fr-FR" b="1" dirty="0">
              <a:solidFill>
                <a:schemeClr val="tx2">
                  <a:lumMod val="75000"/>
                </a:schemeClr>
              </a:solidFill>
            </a:endParaRPr>
          </a:p>
          <a:p>
            <a:r>
              <a:rPr lang="fr-FR" b="1" dirty="0" smtClean="0"/>
              <a:t>Geneaservice 	</a:t>
            </a:r>
            <a:r>
              <a:rPr lang="fr-FR" b="1" dirty="0"/>
              <a:t>	</a:t>
            </a:r>
            <a:r>
              <a:rPr lang="fr-FR" sz="1200" b="1" dirty="0">
                <a:hlinkClick r:id="rId7"/>
              </a:rPr>
              <a:t>http://</a:t>
            </a:r>
            <a:r>
              <a:rPr lang="fr-FR" sz="1200" b="1" dirty="0" smtClean="0">
                <a:hlinkClick r:id="rId7"/>
              </a:rPr>
              <a:t>www.geneaservice.com</a:t>
            </a:r>
            <a:r>
              <a:rPr lang="fr-FR" sz="1200" b="1" dirty="0" smtClean="0"/>
              <a:t> </a:t>
            </a:r>
            <a:r>
              <a:rPr lang="fr-FR" b="1" dirty="0"/>
              <a:t>		</a:t>
            </a:r>
            <a:r>
              <a:rPr lang="fr-FR" b="1" dirty="0" smtClean="0"/>
              <a:t>    </a:t>
            </a:r>
          </a:p>
          <a:p>
            <a:r>
              <a:rPr lang="fr-FR" b="1" dirty="0" smtClean="0"/>
              <a:t>   </a:t>
            </a:r>
            <a:r>
              <a:rPr lang="fr-FR" b="1" dirty="0" smtClean="0">
                <a:solidFill>
                  <a:schemeClr val="tx2">
                    <a:lumMod val="75000"/>
                  </a:schemeClr>
                </a:solidFill>
              </a:rPr>
              <a:t>Fond  d’archives privées, particulièrement riche sur  l’ancien département de la Seine (fond Coutot) : vente de séries de fiches.	</a:t>
            </a:r>
            <a:r>
              <a:rPr lang="fr-FR" b="1" dirty="0"/>
              <a:t>	</a:t>
            </a:r>
            <a:endParaRPr lang="fr-FR" sz="1600" b="1" dirty="0" smtClean="0"/>
          </a:p>
        </p:txBody>
      </p:sp>
      <p:pic>
        <p:nvPicPr>
          <p:cNvPr id="12" name="Imag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91575" y="1124744"/>
            <a:ext cx="357188" cy="542925"/>
          </a:xfrm>
          <a:prstGeom prst="rect">
            <a:avLst/>
          </a:prstGeom>
        </p:spPr>
      </p:pic>
      <p:pic>
        <p:nvPicPr>
          <p:cNvPr id="13" name="Imag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66113" y="2006661"/>
            <a:ext cx="1008112" cy="396184"/>
          </a:xfrm>
          <a:prstGeom prst="rect">
            <a:avLst/>
          </a:prstGeom>
        </p:spPr>
      </p:pic>
      <p:pic>
        <p:nvPicPr>
          <p:cNvPr id="14" name="Imag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98601" y="2868873"/>
            <a:ext cx="486679" cy="562723"/>
          </a:xfrm>
          <a:prstGeom prst="rect">
            <a:avLst/>
          </a:prstGeom>
        </p:spPr>
      </p:pic>
      <p:pic>
        <p:nvPicPr>
          <p:cNvPr id="15" name="Imag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62960" y="4031320"/>
            <a:ext cx="957960" cy="467927"/>
          </a:xfrm>
          <a:prstGeom prst="rect">
            <a:avLst/>
          </a:prstGeom>
        </p:spPr>
      </p:pic>
      <p:pic>
        <p:nvPicPr>
          <p:cNvPr id="3" name="Imag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15671" y="5745777"/>
            <a:ext cx="1252537" cy="219075"/>
          </a:xfrm>
          <a:prstGeom prst="rect">
            <a:avLst/>
          </a:prstGeom>
        </p:spPr>
      </p:pic>
    </p:spTree>
    <p:extLst>
      <p:ext uri="{BB962C8B-B14F-4D97-AF65-F5344CB8AC3E}">
        <p14:creationId xmlns:p14="http://schemas.microsoft.com/office/powerpoint/2010/main" val="1022653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795</TotalTime>
  <Words>394</Words>
  <Application>Microsoft Office PowerPoint</Application>
  <PresentationFormat>Affichage à l'écran (4:3)</PresentationFormat>
  <Paragraphs>185</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GENEALOGIE</vt:lpstr>
      <vt:lpstr>Notre site www.genealogiegometzlechatel.fr  donne déjà quelques liens …</vt:lpstr>
      <vt:lpstr>Un numéro spécial de la revue française de Généalogie a recensé plus de 2000 références classées par thèmes</vt:lpstr>
      <vt:lpstr>Contenu de l’ouvrage : des tableaux de synthèse (sur CD) et une description des sites</vt:lpstr>
      <vt:lpstr>Inventaire des sites</vt:lpstr>
      <vt:lpstr>Inventaire des sites (suite)</vt:lpstr>
      <vt:lpstr>Inventaire des sites (suite)</vt:lpstr>
      <vt:lpstr>SITES A RETENIR  Feuille I</vt:lpstr>
      <vt:lpstr>SITES A RETENIR   Feuille II</vt:lpstr>
      <vt:lpstr>SITES A RETENIR  Feuille III</vt:lpstr>
      <vt:lpstr>SITES A RETENIR  Feuille IV</vt:lpstr>
      <vt:lpstr>SITES A RETENIR  Feuille V</vt:lpstr>
      <vt:lpstr>En 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Jean-Yves</dc:creator>
  <cp:lastModifiedBy>Jean-Yves</cp:lastModifiedBy>
  <cp:revision>66</cp:revision>
  <dcterms:created xsi:type="dcterms:W3CDTF">2015-08-14T16:41:22Z</dcterms:created>
  <dcterms:modified xsi:type="dcterms:W3CDTF">2015-11-13T17:56:25Z</dcterms:modified>
</cp:coreProperties>
</file>